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53" r:id="rId5"/>
  </p:sldMasterIdLst>
  <p:notesMasterIdLst>
    <p:notesMasterId r:id="rId19"/>
  </p:notesMasterIdLst>
  <p:sldIdLst>
    <p:sldId id="289" r:id="rId6"/>
    <p:sldId id="302" r:id="rId7"/>
    <p:sldId id="304" r:id="rId8"/>
    <p:sldId id="306" r:id="rId9"/>
    <p:sldId id="307" r:id="rId10"/>
    <p:sldId id="310" r:id="rId11"/>
    <p:sldId id="311" r:id="rId12"/>
    <p:sldId id="313" r:id="rId13"/>
    <p:sldId id="315" r:id="rId14"/>
    <p:sldId id="316" r:id="rId15"/>
    <p:sldId id="319" r:id="rId16"/>
    <p:sldId id="320" r:id="rId17"/>
    <p:sldId id="322"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2DC1"/>
    <a:srgbClr val="F56F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35"/>
  </p:normalViewPr>
  <p:slideViewPr>
    <p:cSldViewPr snapToGrid="0" snapToObjects="1">
      <p:cViewPr varScale="1">
        <p:scale>
          <a:sx n="79" d="100"/>
          <a:sy n="79" d="100"/>
        </p:scale>
        <p:origin x="126" y="7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8084FD-4BAD-C947-82FB-0D8321BDEDEA}" type="datetimeFigureOut">
              <a:rPr lang="nb-NO" smtClean="0"/>
              <a:t>22.11.2016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52F0D6-F3CA-9244-87F9-C377494E1714}" type="slidenum">
              <a:rPr lang="nb-NO" smtClean="0"/>
              <a:t>‹#›</a:t>
            </a:fld>
            <a:endParaRPr lang="nb-NO"/>
          </a:p>
        </p:txBody>
      </p:sp>
    </p:spTree>
    <p:extLst>
      <p:ext uri="{BB962C8B-B14F-4D97-AF65-F5344CB8AC3E}">
        <p14:creationId xmlns:p14="http://schemas.microsoft.com/office/powerpoint/2010/main" val="584041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UNDERSØKELSEN</a:t>
            </a:r>
            <a:r>
              <a:rPr lang="nb-NO" baseline="0" dirty="0" smtClean="0"/>
              <a:t> VISER ULIK PROSEDYRER VED LMG I SYKEHJEM OG I HJEMMEBASERT OMSORG</a:t>
            </a:r>
          </a:p>
          <a:p>
            <a:pPr marL="171450" indent="-171450">
              <a:buFont typeface="Arial" panose="020B0604020202020204" pitchFamily="34" charset="0"/>
              <a:buChar char="•"/>
            </a:pPr>
            <a:endParaRPr lang="nb-NO" baseline="0" dirty="0" smtClean="0"/>
          </a:p>
          <a:p>
            <a:pPr marL="171450" indent="-171450">
              <a:buFont typeface="Arial" panose="020B0604020202020204" pitchFamily="34" charset="0"/>
              <a:buChar char="•"/>
            </a:pPr>
            <a:r>
              <a:rPr lang="nb-NO" baseline="0" dirty="0" smtClean="0"/>
              <a:t>Analysene viser at LMG gjennomføres oftere hos alle nye pasienter i sykehjem enn i hjemmebasert omsorg</a:t>
            </a:r>
          </a:p>
          <a:p>
            <a:pPr marL="171450" indent="-171450">
              <a:buFont typeface="Arial" panose="020B0604020202020204" pitchFamily="34" charset="0"/>
              <a:buChar char="•"/>
            </a:pPr>
            <a:r>
              <a:rPr lang="nb-NO" dirty="0" smtClean="0"/>
              <a:t>Analysene viser også at LMG</a:t>
            </a:r>
            <a:r>
              <a:rPr lang="nb-NO" baseline="0" dirty="0" smtClean="0"/>
              <a:t> oftere gjennomføres årlig for alle pasienter i sykehjem enn i hjemmebasert omsorg.</a:t>
            </a:r>
          </a:p>
          <a:p>
            <a:pPr marL="171450" indent="-171450">
              <a:buFont typeface="Arial" panose="020B0604020202020204" pitchFamily="34" charset="0"/>
              <a:buChar char="•"/>
            </a:pPr>
            <a:r>
              <a:rPr lang="nb-NO" baseline="0" dirty="0" smtClean="0"/>
              <a:t>Mye tyder på at en kan anta at det i hjemmebasert omsorg ikke gjennomføres verken LMG for nye pasienter eller at det er årlige LMG for de pasientene der</a:t>
            </a:r>
          </a:p>
          <a:p>
            <a:pPr marL="171450" indent="-171450">
              <a:buFont typeface="Arial" panose="020B0604020202020204" pitchFamily="34" charset="0"/>
              <a:buChar char="•"/>
            </a:pPr>
            <a:r>
              <a:rPr lang="nb-NO" baseline="0" dirty="0" smtClean="0"/>
              <a:t>Analysen viser at det er mye som tyder på at LMG er tilfeldig for noen pasienter både i sykehjem og i hjemmebasert omsorg </a:t>
            </a:r>
            <a:endParaRPr lang="nb-NO" dirty="0"/>
          </a:p>
        </p:txBody>
      </p:sp>
      <p:sp>
        <p:nvSpPr>
          <p:cNvPr id="4" name="Plassholder for lysbildenummer 3"/>
          <p:cNvSpPr>
            <a:spLocks noGrp="1"/>
          </p:cNvSpPr>
          <p:nvPr>
            <p:ph type="sldNum" sz="quarter" idx="10"/>
          </p:nvPr>
        </p:nvSpPr>
        <p:spPr/>
        <p:txBody>
          <a:bodyPr/>
          <a:lstStyle/>
          <a:p>
            <a:fld id="{3E92E128-F507-4EB9-9605-828676759341}" type="slidenum">
              <a:rPr lang="nb-NO" smtClean="0"/>
              <a:t>11</a:t>
            </a:fld>
            <a:endParaRPr lang="nb-NO"/>
          </a:p>
        </p:txBody>
      </p:sp>
    </p:spTree>
    <p:extLst>
      <p:ext uri="{BB962C8B-B14F-4D97-AF65-F5344CB8AC3E}">
        <p14:creationId xmlns:p14="http://schemas.microsoft.com/office/powerpoint/2010/main" val="1815620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dirty="0" smtClean="0"/>
              <a:t>NÅR</a:t>
            </a:r>
            <a:r>
              <a:rPr lang="nb-NO" baseline="0" dirty="0" smtClean="0"/>
              <a:t> DET GJELDER SAMSTEMMING AV LEGEMIDLER I SYKEHJEM OG HJEMMEBASERT OMSORG VISER ANALYSENE NOE FORSKJELLER I DISSE OMSORGS-OMRÅDENE</a:t>
            </a:r>
          </a:p>
          <a:p>
            <a:pPr marL="0" indent="0">
              <a:buFont typeface="Arial" panose="020B0604020202020204" pitchFamily="34" charset="0"/>
              <a:buNone/>
            </a:pPr>
            <a:endParaRPr lang="nb-NO" dirty="0" smtClean="0"/>
          </a:p>
          <a:p>
            <a:pPr marL="171450" indent="-171450">
              <a:buFont typeface="Arial" panose="020B0604020202020204" pitchFamily="34" charset="0"/>
              <a:buChar char="•"/>
            </a:pPr>
            <a:r>
              <a:rPr lang="nb-NO" dirty="0" smtClean="0"/>
              <a:t>Det</a:t>
            </a:r>
            <a:r>
              <a:rPr lang="nb-NO" baseline="0" dirty="0" smtClean="0"/>
              <a:t> kan synes som om flere i hjemmebasert omsorg er bevisst på ST av legemiddellister hos alle nye pasienter enn hva som er tilfelle i sykehjem</a:t>
            </a:r>
          </a:p>
          <a:p>
            <a:pPr marL="171450" indent="-171450">
              <a:buFont typeface="Arial" panose="020B0604020202020204" pitchFamily="34" charset="0"/>
              <a:buChar char="•"/>
            </a:pPr>
            <a:r>
              <a:rPr lang="nb-NO" baseline="0" dirty="0" smtClean="0"/>
              <a:t>Når det gjelder årlig ST for alle pasienter viser disse tallene at respondentene i hjemmebasert omsorg mener dette ikke gjøres, men de i sykehjem ikke vet helt sikkert om dette gjøres.</a:t>
            </a:r>
          </a:p>
          <a:p>
            <a:pPr marL="171450" indent="-171450">
              <a:buFont typeface="Arial" panose="020B0604020202020204" pitchFamily="34" charset="0"/>
              <a:buChar char="•"/>
            </a:pPr>
            <a:r>
              <a:rPr lang="nb-NO" baseline="0" dirty="0" smtClean="0"/>
              <a:t>Mens respondentene både på sykehjem og i hjemmebasert omsorg  svarte positivt på at ST gjennomføres kun tilfeldig for noen </a:t>
            </a:r>
            <a:r>
              <a:rPr lang="nb-NO" baseline="0" dirty="0" err="1" smtClean="0"/>
              <a:t>pasieter</a:t>
            </a:r>
            <a:r>
              <a:rPr lang="nb-NO" baseline="0" dirty="0" smtClean="0"/>
              <a:t>. </a:t>
            </a:r>
          </a:p>
          <a:p>
            <a:endParaRPr lang="nb-NO" baseline="0" dirty="0" smtClean="0"/>
          </a:p>
          <a:p>
            <a:endParaRPr lang="nb-NO" baseline="0" dirty="0" smtClean="0"/>
          </a:p>
          <a:p>
            <a:endParaRPr lang="nb-NO" dirty="0" smtClean="0"/>
          </a:p>
        </p:txBody>
      </p:sp>
      <p:sp>
        <p:nvSpPr>
          <p:cNvPr id="4" name="Plassholder for lysbildenummer 3"/>
          <p:cNvSpPr>
            <a:spLocks noGrp="1"/>
          </p:cNvSpPr>
          <p:nvPr>
            <p:ph type="sldNum" sz="quarter" idx="10"/>
          </p:nvPr>
        </p:nvSpPr>
        <p:spPr/>
        <p:txBody>
          <a:bodyPr/>
          <a:lstStyle/>
          <a:p>
            <a:fld id="{3E92E128-F507-4EB9-9605-828676759341}" type="slidenum">
              <a:rPr lang="nb-NO" smtClean="0"/>
              <a:t>12</a:t>
            </a:fld>
            <a:endParaRPr lang="nb-NO"/>
          </a:p>
        </p:txBody>
      </p:sp>
    </p:spTree>
    <p:extLst>
      <p:ext uri="{BB962C8B-B14F-4D97-AF65-F5344CB8AC3E}">
        <p14:creationId xmlns:p14="http://schemas.microsoft.com/office/powerpoint/2010/main" val="257498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004808" y="1548566"/>
            <a:ext cx="9144000" cy="2387600"/>
          </a:xfrm>
          <a:prstGeom prst="rect">
            <a:avLst/>
          </a:prstGeom>
        </p:spPr>
        <p:txBody>
          <a:bodyPr anchor="b"/>
          <a:lstStyle>
            <a:lvl1pPr algn="l">
              <a:defRPr sz="6000"/>
            </a:lvl1pPr>
          </a:lstStyle>
          <a:p>
            <a:r>
              <a:rPr lang="nb-NO" dirty="0" smtClean="0"/>
              <a:t>Klikk for å redigere tittelstil</a:t>
            </a:r>
            <a:endParaRPr lang="nb-NO" dirty="0"/>
          </a:p>
        </p:txBody>
      </p:sp>
      <p:sp>
        <p:nvSpPr>
          <p:cNvPr id="3" name="Undertittel 2"/>
          <p:cNvSpPr>
            <a:spLocks noGrp="1"/>
          </p:cNvSpPr>
          <p:nvPr>
            <p:ph type="subTitle" idx="1"/>
          </p:nvPr>
        </p:nvSpPr>
        <p:spPr>
          <a:xfrm>
            <a:off x="1004808" y="4028241"/>
            <a:ext cx="914400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smtClean="0"/>
              <a:t>Klikk for å redigere undertittelstil i malen</a:t>
            </a:r>
            <a:endParaRPr lang="nb-NO" dirty="0"/>
          </a:p>
        </p:txBody>
      </p:sp>
    </p:spTree>
    <p:extLst>
      <p:ext uri="{BB962C8B-B14F-4D97-AF65-F5344CB8AC3E}">
        <p14:creationId xmlns:p14="http://schemas.microsoft.com/office/powerpoint/2010/main" val="6598939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4A946599-31FE-9A4C-8158-68533835AAFC}" type="datetimeFigureOut">
              <a:rPr lang="nb-NO" smtClean="0"/>
              <a:t>22.11.2016</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F2A3C590-C069-124F-B36D-24215117BADA}" type="slidenum">
              <a:rPr lang="nb-NO" smtClean="0"/>
              <a:t>‹#›</a:t>
            </a:fld>
            <a:endParaRPr lang="nb-NO"/>
          </a:p>
        </p:txBody>
      </p:sp>
    </p:spTree>
    <p:extLst>
      <p:ext uri="{BB962C8B-B14F-4D97-AF65-F5344CB8AC3E}">
        <p14:creationId xmlns:p14="http://schemas.microsoft.com/office/powerpoint/2010/main" val="1010298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4A946599-31FE-9A4C-8158-68533835AAFC}" type="datetimeFigureOut">
              <a:rPr lang="nb-NO" smtClean="0"/>
              <a:t>22.11.2016</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F2A3C590-C069-124F-B36D-24215117BADA}" type="slidenum">
              <a:rPr lang="nb-NO" smtClean="0"/>
              <a:t>‹#›</a:t>
            </a:fld>
            <a:endParaRPr lang="nb-NO"/>
          </a:p>
        </p:txBody>
      </p:sp>
    </p:spTree>
    <p:extLst>
      <p:ext uri="{BB962C8B-B14F-4D97-AF65-F5344CB8AC3E}">
        <p14:creationId xmlns:p14="http://schemas.microsoft.com/office/powerpoint/2010/main" val="2083613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4A946599-31FE-9A4C-8158-68533835AAFC}" type="datetimeFigureOut">
              <a:rPr lang="nb-NO" smtClean="0"/>
              <a:t>22.11.2016</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F2A3C590-C069-124F-B36D-24215117BADA}" type="slidenum">
              <a:rPr lang="nb-NO" smtClean="0"/>
              <a:t>‹#›</a:t>
            </a:fld>
            <a:endParaRPr lang="nb-NO"/>
          </a:p>
        </p:txBody>
      </p:sp>
    </p:spTree>
    <p:extLst>
      <p:ext uri="{BB962C8B-B14F-4D97-AF65-F5344CB8AC3E}">
        <p14:creationId xmlns:p14="http://schemas.microsoft.com/office/powerpoint/2010/main" val="273456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4A946599-31FE-9A4C-8158-68533835AAFC}" type="datetimeFigureOut">
              <a:rPr lang="nb-NO" smtClean="0"/>
              <a:t>22.11.2016</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F2A3C590-C069-124F-B36D-24215117BADA}" type="slidenum">
              <a:rPr lang="nb-NO" smtClean="0"/>
              <a:t>‹#›</a:t>
            </a:fld>
            <a:endParaRPr lang="nb-NO"/>
          </a:p>
        </p:txBody>
      </p:sp>
    </p:spTree>
    <p:extLst>
      <p:ext uri="{BB962C8B-B14F-4D97-AF65-F5344CB8AC3E}">
        <p14:creationId xmlns:p14="http://schemas.microsoft.com/office/powerpoint/2010/main" val="361701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838200" y="1116793"/>
            <a:ext cx="10515600" cy="1325563"/>
          </a:xfrm>
          <a:prstGeom prst="rect">
            <a:avLst/>
          </a:prstGeom>
        </p:spPr>
        <p:txBody>
          <a:bodyPr/>
          <a:lstStyle/>
          <a:p>
            <a:r>
              <a:rPr lang="nb-NO" smtClean="0"/>
              <a:t>Klikk for å redigere tittelstil</a:t>
            </a:r>
            <a:endParaRPr lang="nb-NO"/>
          </a:p>
        </p:txBody>
      </p:sp>
      <p:sp>
        <p:nvSpPr>
          <p:cNvPr id="3" name="Plassholder for innhold 2"/>
          <p:cNvSpPr>
            <a:spLocks noGrp="1"/>
          </p:cNvSpPr>
          <p:nvPr>
            <p:ph idx="1"/>
          </p:nvPr>
        </p:nvSpPr>
        <p:spPr>
          <a:xfrm>
            <a:off x="838200" y="2577293"/>
            <a:ext cx="10515600" cy="3381805"/>
          </a:xfrm>
          <a:prstGeom prst="rect">
            <a:avLst/>
          </a:prstGeo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12314594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4A946599-31FE-9A4C-8158-68533835AAFC}" type="datetimeFigureOut">
              <a:rPr lang="nb-NO" smtClean="0"/>
              <a:t>22.11.2016</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F2A3C590-C069-124F-B36D-24215117BADA}" type="slidenum">
              <a:rPr lang="nb-NO" smtClean="0"/>
              <a:t>‹#›</a:t>
            </a:fld>
            <a:endParaRPr lang="nb-NO"/>
          </a:p>
        </p:txBody>
      </p:sp>
    </p:spTree>
    <p:extLst>
      <p:ext uri="{BB962C8B-B14F-4D97-AF65-F5344CB8AC3E}">
        <p14:creationId xmlns:p14="http://schemas.microsoft.com/office/powerpoint/2010/main" val="18269221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4A946599-31FE-9A4C-8158-68533835AAFC}" type="datetimeFigureOut">
              <a:rPr lang="nb-NO" smtClean="0"/>
              <a:t>22.11.2016</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F2A3C590-C069-124F-B36D-24215117BADA}" type="slidenum">
              <a:rPr lang="nb-NO" smtClean="0"/>
              <a:t>‹#›</a:t>
            </a:fld>
            <a:endParaRPr lang="nb-NO"/>
          </a:p>
        </p:txBody>
      </p:sp>
    </p:spTree>
    <p:extLst>
      <p:ext uri="{BB962C8B-B14F-4D97-AF65-F5344CB8AC3E}">
        <p14:creationId xmlns:p14="http://schemas.microsoft.com/office/powerpoint/2010/main" val="360129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4A946599-31FE-9A4C-8158-68533835AAFC}" type="datetimeFigureOut">
              <a:rPr lang="nb-NO" smtClean="0"/>
              <a:t>22.11.2016</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F2A3C590-C069-124F-B36D-24215117BADA}" type="slidenum">
              <a:rPr lang="nb-NO" smtClean="0"/>
              <a:t>‹#›</a:t>
            </a:fld>
            <a:endParaRPr lang="nb-NO"/>
          </a:p>
        </p:txBody>
      </p:sp>
    </p:spTree>
    <p:extLst>
      <p:ext uri="{BB962C8B-B14F-4D97-AF65-F5344CB8AC3E}">
        <p14:creationId xmlns:p14="http://schemas.microsoft.com/office/powerpoint/2010/main" val="1091824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4A946599-31FE-9A4C-8158-68533835AAFC}" type="datetimeFigureOut">
              <a:rPr lang="nb-NO" smtClean="0"/>
              <a:t>22.11.2016</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F2A3C590-C069-124F-B36D-24215117BADA}" type="slidenum">
              <a:rPr lang="nb-NO" smtClean="0"/>
              <a:t>‹#›</a:t>
            </a:fld>
            <a:endParaRPr lang="nb-NO"/>
          </a:p>
        </p:txBody>
      </p:sp>
    </p:spTree>
    <p:extLst>
      <p:ext uri="{BB962C8B-B14F-4D97-AF65-F5344CB8AC3E}">
        <p14:creationId xmlns:p14="http://schemas.microsoft.com/office/powerpoint/2010/main" val="48591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fld id="{4A946599-31FE-9A4C-8158-68533835AAFC}" type="datetimeFigureOut">
              <a:rPr lang="nb-NO" smtClean="0"/>
              <a:t>22.11.2016</a:t>
            </a:fld>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a:xfrm>
            <a:off x="8610600" y="6356350"/>
            <a:ext cx="2743200" cy="365125"/>
          </a:xfrm>
          <a:prstGeom prst="rect">
            <a:avLst/>
          </a:prstGeom>
        </p:spPr>
        <p:txBody>
          <a:bodyPr/>
          <a:lstStyle/>
          <a:p>
            <a:fld id="{F2A3C590-C069-124F-B36D-24215117BADA}" type="slidenum">
              <a:rPr lang="nb-NO" smtClean="0"/>
              <a:t>‹#›</a:t>
            </a:fld>
            <a:endParaRPr lang="nb-NO"/>
          </a:p>
        </p:txBody>
      </p:sp>
    </p:spTree>
    <p:extLst>
      <p:ext uri="{BB962C8B-B14F-4D97-AF65-F5344CB8AC3E}">
        <p14:creationId xmlns:p14="http://schemas.microsoft.com/office/powerpoint/2010/main" val="627016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a:xfrm>
            <a:off x="838200" y="6356350"/>
            <a:ext cx="2743200" cy="365125"/>
          </a:xfrm>
          <a:prstGeom prst="rect">
            <a:avLst/>
          </a:prstGeom>
        </p:spPr>
        <p:txBody>
          <a:bodyPr/>
          <a:lstStyle/>
          <a:p>
            <a:fld id="{4A946599-31FE-9A4C-8158-68533835AAFC}" type="datetimeFigureOut">
              <a:rPr lang="nb-NO" smtClean="0"/>
              <a:t>22.11.2016</a:t>
            </a:fld>
            <a:endParaRPr lang="nb-NO"/>
          </a:p>
        </p:txBody>
      </p:sp>
      <p:sp>
        <p:nvSpPr>
          <p:cNvPr id="4" name="Plassholder for bunntekst 3"/>
          <p:cNvSpPr>
            <a:spLocks noGrp="1"/>
          </p:cNvSpPr>
          <p:nvPr>
            <p:ph type="ftr" sz="quarter" idx="11"/>
          </p:nvPr>
        </p:nvSpPr>
        <p:spPr>
          <a:xfrm>
            <a:off x="4038600" y="6356350"/>
            <a:ext cx="4114800" cy="365125"/>
          </a:xfrm>
          <a:prstGeom prst="rect">
            <a:avLst/>
          </a:prstGeom>
        </p:spPr>
        <p:txBody>
          <a:bodyPr/>
          <a:lstStyle/>
          <a:p>
            <a:endParaRPr lang="nb-NO"/>
          </a:p>
        </p:txBody>
      </p:sp>
      <p:sp>
        <p:nvSpPr>
          <p:cNvPr id="5" name="Plassholder for lysbildenummer 4"/>
          <p:cNvSpPr>
            <a:spLocks noGrp="1"/>
          </p:cNvSpPr>
          <p:nvPr>
            <p:ph type="sldNum" sz="quarter" idx="12"/>
          </p:nvPr>
        </p:nvSpPr>
        <p:spPr>
          <a:xfrm>
            <a:off x="8610600" y="6356350"/>
            <a:ext cx="2743200" cy="365125"/>
          </a:xfrm>
          <a:prstGeom prst="rect">
            <a:avLst/>
          </a:prstGeom>
        </p:spPr>
        <p:txBody>
          <a:bodyPr/>
          <a:lstStyle/>
          <a:p>
            <a:fld id="{F2A3C590-C069-124F-B36D-24215117BADA}" type="slidenum">
              <a:rPr lang="nb-NO" smtClean="0"/>
              <a:t>‹#›</a:t>
            </a:fld>
            <a:endParaRPr lang="nb-NO"/>
          </a:p>
        </p:txBody>
      </p:sp>
    </p:spTree>
    <p:extLst>
      <p:ext uri="{BB962C8B-B14F-4D97-AF65-F5344CB8AC3E}">
        <p14:creationId xmlns:p14="http://schemas.microsoft.com/office/powerpoint/2010/main" val="567706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4A946599-31FE-9A4C-8158-68533835AAFC}" type="datetimeFigureOut">
              <a:rPr lang="nb-NO" smtClean="0"/>
              <a:t>22.11.2016</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a:xfrm>
            <a:off x="8610600" y="6356350"/>
            <a:ext cx="2743200" cy="365125"/>
          </a:xfrm>
          <a:prstGeom prst="rect">
            <a:avLst/>
          </a:prstGeom>
        </p:spPr>
        <p:txBody>
          <a:bodyPr/>
          <a:lstStyle/>
          <a:p>
            <a:fld id="{F2A3C590-C069-124F-B36D-24215117BADA}" type="slidenum">
              <a:rPr lang="nb-NO" smtClean="0"/>
              <a:t>‹#›</a:t>
            </a:fld>
            <a:endParaRPr lang="nb-NO"/>
          </a:p>
        </p:txBody>
      </p:sp>
    </p:spTree>
    <p:extLst>
      <p:ext uri="{BB962C8B-B14F-4D97-AF65-F5344CB8AC3E}">
        <p14:creationId xmlns:p14="http://schemas.microsoft.com/office/powerpoint/2010/main" val="1781759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71936"/>
      </p:ext>
    </p:extLst>
  </p:cSld>
  <p:clrMap bg1="lt1" tx1="dk1" bg2="lt2" tx2="dk2" accent1="accent1" accent2="accent2" accent3="accent3" accent4="accent4" accent5="accent5" accent6="accent6" hlink="hlink" folHlink="folHlink"/>
  <p:sldLayoutIdLst>
    <p:sldLayoutId id="2147483651" r:id="rId1"/>
    <p:sldLayoutId id="214748365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468014044"/>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Delprosjekt 3</a:t>
            </a:r>
            <a:endParaRPr lang="nb-NO" dirty="0"/>
          </a:p>
        </p:txBody>
      </p:sp>
      <p:sp>
        <p:nvSpPr>
          <p:cNvPr id="3" name="Plassholder for tekst 2"/>
          <p:cNvSpPr>
            <a:spLocks noGrp="1"/>
          </p:cNvSpPr>
          <p:nvPr>
            <p:ph type="body" idx="1"/>
          </p:nvPr>
        </p:nvSpPr>
        <p:spPr/>
        <p:txBody>
          <a:bodyPr>
            <a:normAutofit fontScale="92500" lnSpcReduction="20000"/>
          </a:bodyPr>
          <a:lstStyle/>
          <a:p>
            <a:r>
              <a:rPr lang="nb-NO" sz="3200" b="1" dirty="0" smtClean="0"/>
              <a:t>Endring av praksis på lang sikt</a:t>
            </a:r>
          </a:p>
          <a:p>
            <a:endParaRPr lang="nb-NO" dirty="0"/>
          </a:p>
          <a:p>
            <a:r>
              <a:rPr lang="nb-NO" dirty="0" smtClean="0"/>
              <a:t>Siri A. Devik</a:t>
            </a:r>
          </a:p>
          <a:p>
            <a:r>
              <a:rPr lang="nb-NO" dirty="0" smtClean="0"/>
              <a:t>Steinkjer 23. november 2016</a:t>
            </a:r>
            <a:endParaRPr lang="nb-NO" dirty="0"/>
          </a:p>
        </p:txBody>
      </p:sp>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5248" y="5502882"/>
            <a:ext cx="3455670" cy="1056448"/>
          </a:xfrm>
          <a:prstGeom prst="rect">
            <a:avLst/>
          </a:prstGeom>
        </p:spPr>
      </p:pic>
      <p:sp>
        <p:nvSpPr>
          <p:cNvPr id="6" name="TekstSylinder 5"/>
          <p:cNvSpPr txBox="1"/>
          <p:nvPr/>
        </p:nvSpPr>
        <p:spPr>
          <a:xfrm>
            <a:off x="318052" y="6089650"/>
            <a:ext cx="1415332" cy="668959"/>
          </a:xfrm>
          <a:prstGeom prst="rect">
            <a:avLst/>
          </a:prstGeom>
          <a:solidFill>
            <a:schemeClr val="bg1"/>
          </a:solidFill>
        </p:spPr>
        <p:txBody>
          <a:bodyPr wrap="square" rtlCol="0">
            <a:spAutoFit/>
          </a:bodyPr>
          <a:lstStyle/>
          <a:p>
            <a:endParaRPr lang="nb-NO" dirty="0"/>
          </a:p>
        </p:txBody>
      </p:sp>
      <p:pic>
        <p:nvPicPr>
          <p:cNvPr id="8" name="Picture 2" descr="Bilderesultat for forbed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902" y="893568"/>
            <a:ext cx="5652378" cy="3239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798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Spørreundersøkelse</a:t>
            </a:r>
            <a:endParaRPr lang="nb-NO" dirty="0"/>
          </a:p>
        </p:txBody>
      </p:sp>
      <p:sp>
        <p:nvSpPr>
          <p:cNvPr id="3" name="Plassholder for innhold 2"/>
          <p:cNvSpPr>
            <a:spLocks noGrp="1"/>
          </p:cNvSpPr>
          <p:nvPr>
            <p:ph idx="1"/>
          </p:nvPr>
        </p:nvSpPr>
        <p:spPr/>
        <p:txBody>
          <a:bodyPr/>
          <a:lstStyle/>
          <a:p>
            <a:r>
              <a:rPr lang="nb-NO" dirty="0"/>
              <a:t>75 besvarte skjema (30 deltakere hadde vært med i læringsnettverk)</a:t>
            </a:r>
          </a:p>
          <a:p>
            <a:r>
              <a:rPr lang="nb-NO" dirty="0"/>
              <a:t>66 sykepleiere, 6 leger, 2 helsefagarbeidere, 1 farmasøyt</a:t>
            </a:r>
          </a:p>
          <a:p>
            <a:r>
              <a:rPr lang="nb-NO" dirty="0"/>
              <a:t>67 % hadde deltatt i legemiddelgjennomgang på sin arbeidsplass</a:t>
            </a:r>
          </a:p>
          <a:p>
            <a:r>
              <a:rPr lang="nb-NO" dirty="0"/>
              <a:t>LMG utføres i stor grad tilfeldig både i sykehjem og </a:t>
            </a:r>
            <a:r>
              <a:rPr lang="nb-NO" dirty="0" smtClean="0"/>
              <a:t>hjemmesykepleien, men skjer oftere hos ny pas. og årlig i sykehjem </a:t>
            </a:r>
            <a:endParaRPr lang="nb-NO" dirty="0"/>
          </a:p>
          <a:p>
            <a:r>
              <a:rPr lang="nb-NO" dirty="0"/>
              <a:t>Samstemming av legemiddellister til nye pasienter utføres oftere i hjemmesykepleien enn i sykehjem</a:t>
            </a:r>
          </a:p>
          <a:p>
            <a:r>
              <a:rPr lang="nb-NO" dirty="0"/>
              <a:t>Et flertall erfarer økt tverrfaglig samhandling om legemiddelbruk</a:t>
            </a:r>
          </a:p>
          <a:p>
            <a:pPr marL="0" indent="0">
              <a:buNone/>
            </a:pPr>
            <a:endParaRPr lang="nb-NO" dirty="0"/>
          </a:p>
        </p:txBody>
      </p:sp>
      <p:sp>
        <p:nvSpPr>
          <p:cNvPr id="5" name="TekstSylinder 4"/>
          <p:cNvSpPr txBox="1"/>
          <p:nvPr/>
        </p:nvSpPr>
        <p:spPr>
          <a:xfrm>
            <a:off x="310101" y="6106602"/>
            <a:ext cx="1542553" cy="612250"/>
          </a:xfrm>
          <a:prstGeom prst="rect">
            <a:avLst/>
          </a:prstGeom>
          <a:solidFill>
            <a:schemeClr val="bg1"/>
          </a:solidFill>
        </p:spPr>
        <p:txBody>
          <a:bodyPr wrap="square" rtlCol="0">
            <a:spAutoFit/>
          </a:bodyPr>
          <a:lstStyle/>
          <a:p>
            <a:endParaRPr lang="nb-NO"/>
          </a:p>
        </p:txBody>
      </p:sp>
      <p:pic>
        <p:nvPicPr>
          <p:cNvPr id="6" name="Bil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47" y="6104244"/>
            <a:ext cx="1967072" cy="601362"/>
          </a:xfrm>
          <a:prstGeom prst="rect">
            <a:avLst/>
          </a:prstGeom>
        </p:spPr>
      </p:pic>
    </p:spTree>
    <p:extLst>
      <p:ext uri="{BB962C8B-B14F-4D97-AF65-F5344CB8AC3E}">
        <p14:creationId xmlns:p14="http://schemas.microsoft.com/office/powerpoint/2010/main" val="4119912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Legemiddelgjennomganger</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265674398"/>
              </p:ext>
            </p:extLst>
          </p:nvPr>
        </p:nvGraphicFramePr>
        <p:xfrm>
          <a:off x="1126435" y="1430217"/>
          <a:ext cx="9822920" cy="4665783"/>
        </p:xfrm>
        <a:graphic>
          <a:graphicData uri="http://schemas.openxmlformats.org/drawingml/2006/table">
            <a:tbl>
              <a:tblPr firstRow="1" firstCol="1" bandRow="1">
                <a:tableStyleId>{5C22544A-7EE6-4342-B048-85BDC9FD1C3A}</a:tableStyleId>
              </a:tblPr>
              <a:tblGrid>
                <a:gridCol w="2479194"/>
                <a:gridCol w="2479194"/>
                <a:gridCol w="1377212"/>
                <a:gridCol w="1377212"/>
                <a:gridCol w="1260159"/>
                <a:gridCol w="849949"/>
              </a:tblGrid>
              <a:tr h="484402">
                <a:tc>
                  <a:txBody>
                    <a:bodyPr/>
                    <a:lstStyle/>
                    <a:p>
                      <a:pPr algn="ctr">
                        <a:lnSpc>
                          <a:spcPct val="115000"/>
                        </a:lnSpc>
                        <a:spcAft>
                          <a:spcPts val="0"/>
                        </a:spcAft>
                      </a:pPr>
                      <a:r>
                        <a:rPr lang="nb-NO" sz="2000" dirty="0">
                          <a:effectLst/>
                        </a:rPr>
                        <a:t>Spørsmål</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nb-NO" sz="2000" dirty="0">
                          <a:effectLst/>
                        </a:rPr>
                        <a:t>Omsorgsnivå</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nb-NO" sz="2000" dirty="0">
                          <a:effectLst/>
                        </a:rPr>
                        <a:t>Ja</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nb-NO" sz="2000" dirty="0">
                          <a:effectLst/>
                        </a:rPr>
                        <a:t>Nei</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nb-NO" sz="2000" dirty="0">
                          <a:effectLst/>
                        </a:rPr>
                        <a:t>Vet ikke</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nb-NO" sz="2000" dirty="0">
                          <a:effectLst/>
                        </a:rPr>
                        <a:t>N</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99197">
                <a:tc rowSpan="2">
                  <a:txBody>
                    <a:bodyPr/>
                    <a:lstStyle/>
                    <a:p>
                      <a:pPr>
                        <a:lnSpc>
                          <a:spcPct val="115000"/>
                        </a:lnSpc>
                        <a:spcAft>
                          <a:spcPts val="0"/>
                        </a:spcAft>
                      </a:pPr>
                      <a:r>
                        <a:rPr lang="nb-NO" sz="2000" dirty="0">
                          <a:effectLst/>
                        </a:rPr>
                        <a:t>Gjennomføres LMG for alle nye pasienter</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b-NO" sz="1800">
                          <a:effectLst/>
                        </a:rPr>
                        <a:t>Sykehjem</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2000" b="1" dirty="0" smtClean="0">
                          <a:effectLst/>
                        </a:rPr>
                        <a:t>55%</a:t>
                      </a:r>
                      <a:endParaRPr lang="nb-N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1800" dirty="0" smtClean="0">
                          <a:effectLst/>
                        </a:rPr>
                        <a:t>40%</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1800" dirty="0" smtClean="0">
                          <a:effectLst/>
                        </a:rPr>
                        <a:t>5%</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1800">
                          <a:effectLst/>
                        </a:rPr>
                        <a:t>20</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08519">
                <a:tc vMerge="1">
                  <a:txBody>
                    <a:bodyPr/>
                    <a:lstStyle/>
                    <a:p>
                      <a:endParaRPr lang="nb-NO"/>
                    </a:p>
                  </a:txBody>
                  <a:tcPr/>
                </a:tc>
                <a:tc>
                  <a:txBody>
                    <a:bodyPr/>
                    <a:lstStyle/>
                    <a:p>
                      <a:pPr>
                        <a:lnSpc>
                          <a:spcPct val="115000"/>
                        </a:lnSpc>
                        <a:spcAft>
                          <a:spcPts val="0"/>
                        </a:spcAft>
                      </a:pPr>
                      <a:r>
                        <a:rPr lang="nb-NO" sz="1800">
                          <a:effectLst/>
                        </a:rPr>
                        <a:t>Hjemmebasert omsorg</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1800" dirty="0" smtClean="0">
                          <a:effectLst/>
                        </a:rPr>
                        <a:t>29%</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2000" b="1" dirty="0" smtClean="0">
                          <a:effectLst/>
                        </a:rPr>
                        <a:t>52%</a:t>
                      </a:r>
                      <a:endParaRPr lang="nb-N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1800" dirty="0" smtClean="0">
                          <a:effectLst/>
                        </a:rPr>
                        <a:t>19%</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1800">
                          <a:effectLst/>
                        </a:rPr>
                        <a:t>42</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75643">
                <a:tc rowSpan="2">
                  <a:txBody>
                    <a:bodyPr/>
                    <a:lstStyle/>
                    <a:p>
                      <a:pPr>
                        <a:lnSpc>
                          <a:spcPct val="115000"/>
                        </a:lnSpc>
                        <a:spcAft>
                          <a:spcPts val="0"/>
                        </a:spcAft>
                      </a:pPr>
                      <a:r>
                        <a:rPr lang="nb-NO" sz="2000" dirty="0">
                          <a:effectLst/>
                        </a:rPr>
                        <a:t>Gjennomføres LMG årlig for alle pasienter</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b-NO" sz="1800">
                          <a:effectLst/>
                        </a:rPr>
                        <a:t>Sykehjem</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2000" b="1" dirty="0" smtClean="0">
                          <a:effectLst/>
                        </a:rPr>
                        <a:t>76%</a:t>
                      </a:r>
                      <a:endParaRPr lang="nb-N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1800" dirty="0" smtClean="0">
                          <a:effectLst/>
                        </a:rPr>
                        <a:t>19%</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1800" dirty="0" smtClean="0">
                          <a:effectLst/>
                        </a:rPr>
                        <a:t>5%</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1800">
                          <a:effectLst/>
                        </a:rPr>
                        <a:t>21</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4402">
                <a:tc vMerge="1">
                  <a:txBody>
                    <a:bodyPr/>
                    <a:lstStyle/>
                    <a:p>
                      <a:endParaRPr lang="nb-NO"/>
                    </a:p>
                  </a:txBody>
                  <a:tcPr/>
                </a:tc>
                <a:tc>
                  <a:txBody>
                    <a:bodyPr/>
                    <a:lstStyle/>
                    <a:p>
                      <a:pPr>
                        <a:lnSpc>
                          <a:spcPct val="115000"/>
                        </a:lnSpc>
                        <a:spcAft>
                          <a:spcPts val="0"/>
                        </a:spcAft>
                      </a:pPr>
                      <a:r>
                        <a:rPr lang="nb-NO" sz="1800">
                          <a:effectLst/>
                        </a:rPr>
                        <a:t>Hjemmebasert omsorg</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1800" dirty="0" smtClean="0">
                          <a:effectLst/>
                        </a:rPr>
                        <a:t>23%</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2000" b="1" dirty="0" smtClean="0">
                          <a:effectLst/>
                        </a:rPr>
                        <a:t>61%</a:t>
                      </a:r>
                      <a:endParaRPr lang="nb-N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1800" dirty="0" smtClean="0">
                          <a:effectLst/>
                        </a:rPr>
                        <a:t>16%</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1800">
                          <a:effectLst/>
                        </a:rPr>
                        <a:t>43</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24119">
                <a:tc rowSpan="2">
                  <a:txBody>
                    <a:bodyPr/>
                    <a:lstStyle/>
                    <a:p>
                      <a:pPr>
                        <a:lnSpc>
                          <a:spcPct val="115000"/>
                        </a:lnSpc>
                        <a:spcAft>
                          <a:spcPts val="0"/>
                        </a:spcAft>
                      </a:pPr>
                      <a:r>
                        <a:rPr lang="nb-NO" sz="2000" dirty="0">
                          <a:effectLst/>
                        </a:rPr>
                        <a:t>Gjennomføres LMG tilfeldig for noen pasienter</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b-NO" sz="1800" dirty="0">
                          <a:effectLst/>
                        </a:rPr>
                        <a:t>Sykehjem</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2000" b="1" dirty="0" smtClean="0">
                          <a:effectLst/>
                        </a:rPr>
                        <a:t>63%</a:t>
                      </a:r>
                      <a:endParaRPr lang="nb-N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1800" dirty="0" smtClean="0">
                          <a:effectLst/>
                        </a:rPr>
                        <a:t>37%</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1800" dirty="0">
                          <a:effectLst/>
                        </a:rPr>
                        <a:t>19</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89501">
                <a:tc vMerge="1">
                  <a:txBody>
                    <a:bodyPr/>
                    <a:lstStyle/>
                    <a:p>
                      <a:endParaRPr lang="nb-NO"/>
                    </a:p>
                  </a:txBody>
                  <a:tcPr/>
                </a:tc>
                <a:tc>
                  <a:txBody>
                    <a:bodyPr/>
                    <a:lstStyle/>
                    <a:p>
                      <a:pPr>
                        <a:lnSpc>
                          <a:spcPct val="115000"/>
                        </a:lnSpc>
                        <a:spcAft>
                          <a:spcPts val="0"/>
                        </a:spcAft>
                      </a:pPr>
                      <a:r>
                        <a:rPr lang="nb-NO" sz="1800">
                          <a:effectLst/>
                        </a:rPr>
                        <a:t>Hjemmebasert omsorg</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2000" b="1" dirty="0" smtClean="0">
                          <a:effectLst/>
                        </a:rPr>
                        <a:t>82%</a:t>
                      </a:r>
                      <a:endParaRPr lang="nb-N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1800" dirty="0" smtClean="0">
                          <a:effectLst/>
                        </a:rPr>
                        <a:t>11%</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1800" dirty="0" smtClean="0">
                          <a:effectLst/>
                        </a:rPr>
                        <a:t>7%</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1800" dirty="0">
                          <a:effectLst/>
                        </a:rPr>
                        <a:t>44</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TekstSylinder 2"/>
          <p:cNvSpPr txBox="1"/>
          <p:nvPr/>
        </p:nvSpPr>
        <p:spPr>
          <a:xfrm>
            <a:off x="363415" y="6201508"/>
            <a:ext cx="1570893" cy="550984"/>
          </a:xfrm>
          <a:prstGeom prst="rect">
            <a:avLst/>
          </a:prstGeom>
          <a:solidFill>
            <a:schemeClr val="bg1"/>
          </a:solidFill>
        </p:spPr>
        <p:txBody>
          <a:bodyPr wrap="square" rtlCol="0">
            <a:spAutoFit/>
          </a:bodyPr>
          <a:lstStyle/>
          <a:p>
            <a:endParaRPr lang="nb-NO" dirty="0"/>
          </a:p>
        </p:txBody>
      </p:sp>
    </p:spTree>
    <p:extLst>
      <p:ext uri="{BB962C8B-B14F-4D97-AF65-F5344CB8AC3E}">
        <p14:creationId xmlns:p14="http://schemas.microsoft.com/office/powerpoint/2010/main" val="2613068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Samstemming av legemiddellister</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597015585"/>
              </p:ext>
            </p:extLst>
          </p:nvPr>
        </p:nvGraphicFramePr>
        <p:xfrm>
          <a:off x="493645" y="1523999"/>
          <a:ext cx="11279255" cy="4559163"/>
        </p:xfrm>
        <a:graphic>
          <a:graphicData uri="http://schemas.openxmlformats.org/drawingml/2006/table">
            <a:tbl>
              <a:tblPr firstRow="1" firstCol="1" bandRow="1">
                <a:tableStyleId>{5C22544A-7EE6-4342-B048-85BDC9FD1C3A}</a:tableStyleId>
              </a:tblPr>
              <a:tblGrid>
                <a:gridCol w="3231665"/>
                <a:gridCol w="2359779"/>
                <a:gridCol w="1398408"/>
                <a:gridCol w="1398408"/>
                <a:gridCol w="1249362"/>
                <a:gridCol w="1641633"/>
              </a:tblGrid>
              <a:tr h="1026300">
                <a:tc>
                  <a:txBody>
                    <a:bodyPr/>
                    <a:lstStyle/>
                    <a:p>
                      <a:pPr algn="ctr">
                        <a:lnSpc>
                          <a:spcPct val="115000"/>
                        </a:lnSpc>
                        <a:spcAft>
                          <a:spcPts val="0"/>
                        </a:spcAft>
                      </a:pPr>
                      <a:r>
                        <a:rPr lang="nb-NO" sz="2000" dirty="0">
                          <a:effectLst/>
                        </a:rPr>
                        <a:t>Spørsmål</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nb-NO" sz="2000" dirty="0">
                          <a:effectLst/>
                        </a:rPr>
                        <a:t>Omsorgsnivå</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nb-NO" sz="2000" dirty="0">
                          <a:effectLst/>
                        </a:rPr>
                        <a:t>Ja</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nb-NO" sz="2000" dirty="0">
                          <a:effectLst/>
                        </a:rPr>
                        <a:t>Nei</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nb-NO" sz="2000" dirty="0">
                          <a:effectLst/>
                        </a:rPr>
                        <a:t>Vet ikke</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nb-NO" sz="2000" dirty="0" smtClean="0">
                          <a:effectLst/>
                        </a:rPr>
                        <a:t>N </a:t>
                      </a:r>
                    </a:p>
                    <a:p>
                      <a:pPr algn="ctr">
                        <a:lnSpc>
                          <a:spcPct val="115000"/>
                        </a:lnSpc>
                        <a:spcAft>
                          <a:spcPts val="0"/>
                        </a:spcAft>
                      </a:pPr>
                      <a:r>
                        <a:rPr lang="nb-NO" sz="2000" dirty="0" smtClean="0">
                          <a:effectLst/>
                          <a:latin typeface="Calibri" panose="020F0502020204030204" pitchFamily="34" charset="0"/>
                          <a:ea typeface="Calibri" panose="020F0502020204030204" pitchFamily="34" charset="0"/>
                          <a:cs typeface="Times New Roman" panose="02020603050405020304" pitchFamily="18" charset="0"/>
                        </a:rPr>
                        <a:t>(Antall informanter)</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17200">
                <a:tc rowSpan="2">
                  <a:txBody>
                    <a:bodyPr/>
                    <a:lstStyle/>
                    <a:p>
                      <a:pPr>
                        <a:lnSpc>
                          <a:spcPct val="115000"/>
                        </a:lnSpc>
                        <a:spcAft>
                          <a:spcPts val="0"/>
                        </a:spcAft>
                      </a:pPr>
                      <a:r>
                        <a:rPr lang="nb-NO" sz="1800" dirty="0">
                          <a:effectLst/>
                        </a:rPr>
                        <a:t>Gjennomføres ST for alle nye pasienter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b-NO" sz="1800" dirty="0">
                          <a:effectLst/>
                        </a:rPr>
                        <a:t>Sykehjem</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1800" dirty="0" smtClean="0">
                          <a:effectLst/>
                        </a:rPr>
                        <a:t>29%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1800" dirty="0" smtClean="0">
                          <a:effectLst/>
                        </a:rPr>
                        <a:t>29%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2000" b="1" dirty="0" smtClean="0">
                          <a:effectLst/>
                        </a:rPr>
                        <a:t>41%</a:t>
                      </a:r>
                      <a:r>
                        <a:rPr lang="nb-NO" sz="1800" dirty="0" smtClean="0">
                          <a:effectLst/>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1800">
                          <a:effectLst/>
                        </a:rPr>
                        <a:t>17</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6689">
                <a:tc vMerge="1">
                  <a:txBody>
                    <a:bodyPr/>
                    <a:lstStyle/>
                    <a:p>
                      <a:endParaRPr lang="nb-NO"/>
                    </a:p>
                  </a:txBody>
                  <a:tcPr/>
                </a:tc>
                <a:tc>
                  <a:txBody>
                    <a:bodyPr/>
                    <a:lstStyle/>
                    <a:p>
                      <a:pPr>
                        <a:lnSpc>
                          <a:spcPct val="115000"/>
                        </a:lnSpc>
                        <a:spcAft>
                          <a:spcPts val="0"/>
                        </a:spcAft>
                      </a:pPr>
                      <a:r>
                        <a:rPr lang="nb-NO" sz="1800" dirty="0">
                          <a:effectLst/>
                        </a:rPr>
                        <a:t>Hjemmebasert omsorg</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2000" b="1" dirty="0" smtClean="0">
                          <a:effectLst/>
                        </a:rPr>
                        <a:t>51%</a:t>
                      </a:r>
                      <a:endParaRPr lang="nb-N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1800" dirty="0" smtClean="0">
                          <a:effectLst/>
                        </a:rPr>
                        <a:t>38%</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1800" dirty="0" smtClean="0">
                          <a:effectLst/>
                        </a:rPr>
                        <a:t>11%</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1800" dirty="0">
                          <a:effectLst/>
                        </a:rPr>
                        <a:t>47</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87512">
                <a:tc rowSpan="2">
                  <a:txBody>
                    <a:bodyPr/>
                    <a:lstStyle/>
                    <a:p>
                      <a:pPr>
                        <a:lnSpc>
                          <a:spcPct val="115000"/>
                        </a:lnSpc>
                        <a:spcAft>
                          <a:spcPts val="0"/>
                        </a:spcAft>
                      </a:pPr>
                      <a:r>
                        <a:rPr lang="nb-NO" sz="1800">
                          <a:effectLst/>
                        </a:rPr>
                        <a:t>Gjennomføres ST årlig for alle pasienter</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b-NO" sz="1800">
                          <a:effectLst/>
                        </a:rPr>
                        <a:t>Sykehjem</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1800" dirty="0" smtClean="0">
                          <a:effectLst/>
                        </a:rPr>
                        <a:t>44%</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1800" dirty="0" smtClean="0">
                          <a:effectLst/>
                        </a:rPr>
                        <a:t>6%</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2000" b="1" dirty="0" smtClean="0">
                          <a:effectLst/>
                        </a:rPr>
                        <a:t>50%</a:t>
                      </a:r>
                      <a:endParaRPr lang="nb-N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1800" dirty="0">
                          <a:effectLst/>
                        </a:rPr>
                        <a:t>18</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6689">
                <a:tc vMerge="1">
                  <a:txBody>
                    <a:bodyPr/>
                    <a:lstStyle/>
                    <a:p>
                      <a:endParaRPr lang="nb-NO"/>
                    </a:p>
                  </a:txBody>
                  <a:tcPr/>
                </a:tc>
                <a:tc>
                  <a:txBody>
                    <a:bodyPr/>
                    <a:lstStyle/>
                    <a:p>
                      <a:pPr>
                        <a:lnSpc>
                          <a:spcPct val="115000"/>
                        </a:lnSpc>
                        <a:spcAft>
                          <a:spcPts val="0"/>
                        </a:spcAft>
                      </a:pPr>
                      <a:r>
                        <a:rPr lang="nb-NO" sz="1800">
                          <a:effectLst/>
                        </a:rPr>
                        <a:t>Hjemmebasert omsorg</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1800" dirty="0" smtClean="0">
                          <a:effectLst/>
                        </a:rPr>
                        <a:t>31%</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2000" b="1" dirty="0" smtClean="0">
                          <a:effectLst/>
                        </a:rPr>
                        <a:t>51%</a:t>
                      </a:r>
                      <a:endParaRPr lang="nb-N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1800" dirty="0" smtClean="0">
                          <a:effectLst/>
                        </a:rPr>
                        <a:t>18%</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1800" dirty="0">
                          <a:effectLst/>
                        </a:rPr>
                        <a:t>39</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32824">
                <a:tc rowSpan="2">
                  <a:txBody>
                    <a:bodyPr/>
                    <a:lstStyle/>
                    <a:p>
                      <a:pPr>
                        <a:lnSpc>
                          <a:spcPct val="115000"/>
                        </a:lnSpc>
                        <a:spcAft>
                          <a:spcPts val="0"/>
                        </a:spcAft>
                      </a:pPr>
                      <a:r>
                        <a:rPr lang="nb-NO" sz="1800">
                          <a:effectLst/>
                        </a:rPr>
                        <a:t>Gjennomføres ST tilfeldig for noen pasienter</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b-NO" sz="1800">
                          <a:effectLst/>
                        </a:rPr>
                        <a:t>Sykehjem</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2000" b="1" dirty="0" smtClean="0">
                          <a:effectLst/>
                        </a:rPr>
                        <a:t>63% </a:t>
                      </a:r>
                      <a:endParaRPr lang="nb-N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1800" dirty="0" smtClean="0">
                          <a:effectLst/>
                        </a:rPr>
                        <a:t>13%</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1800" dirty="0" smtClean="0">
                          <a:effectLst/>
                        </a:rPr>
                        <a:t>25%</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1800" dirty="0">
                          <a:effectLst/>
                        </a:rPr>
                        <a:t>16</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6689">
                <a:tc vMerge="1">
                  <a:txBody>
                    <a:bodyPr/>
                    <a:lstStyle/>
                    <a:p>
                      <a:endParaRPr lang="nb-NO"/>
                    </a:p>
                  </a:txBody>
                  <a:tcPr/>
                </a:tc>
                <a:tc>
                  <a:txBody>
                    <a:bodyPr/>
                    <a:lstStyle/>
                    <a:p>
                      <a:pPr>
                        <a:lnSpc>
                          <a:spcPct val="115000"/>
                        </a:lnSpc>
                        <a:spcAft>
                          <a:spcPts val="0"/>
                        </a:spcAft>
                      </a:pPr>
                      <a:r>
                        <a:rPr lang="nb-NO" sz="1800">
                          <a:effectLst/>
                        </a:rPr>
                        <a:t>Hjemmebasert omsorg</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2000" b="1" dirty="0" smtClean="0">
                          <a:effectLst/>
                        </a:rPr>
                        <a:t>58%</a:t>
                      </a:r>
                      <a:endParaRPr lang="nb-N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1800" dirty="0" smtClean="0">
                          <a:effectLst/>
                        </a:rPr>
                        <a:t>25%</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1800" dirty="0" smtClean="0">
                          <a:effectLst/>
                        </a:rPr>
                        <a:t>17%</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b-NO" sz="1800" dirty="0">
                          <a:effectLst/>
                        </a:rPr>
                        <a:t>36</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TekstSylinder 2"/>
          <p:cNvSpPr txBox="1"/>
          <p:nvPr/>
        </p:nvSpPr>
        <p:spPr>
          <a:xfrm>
            <a:off x="352425" y="6200775"/>
            <a:ext cx="1419225" cy="514350"/>
          </a:xfrm>
          <a:prstGeom prst="rect">
            <a:avLst/>
          </a:prstGeom>
          <a:solidFill>
            <a:schemeClr val="bg1"/>
          </a:solidFill>
        </p:spPr>
        <p:txBody>
          <a:bodyPr wrap="square" rtlCol="0">
            <a:spAutoFit/>
          </a:bodyPr>
          <a:lstStyle/>
          <a:p>
            <a:endParaRPr lang="nb-NO" dirty="0"/>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247" y="6104244"/>
            <a:ext cx="1967072" cy="601362"/>
          </a:xfrm>
          <a:prstGeom prst="rect">
            <a:avLst/>
          </a:prstGeom>
        </p:spPr>
      </p:pic>
    </p:spTree>
    <p:extLst>
      <p:ext uri="{BB962C8B-B14F-4D97-AF65-F5344CB8AC3E}">
        <p14:creationId xmlns:p14="http://schemas.microsoft.com/office/powerpoint/2010/main" val="3127931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p:cNvSpPr txBox="1"/>
          <p:nvPr/>
        </p:nvSpPr>
        <p:spPr>
          <a:xfrm>
            <a:off x="1160890" y="5788550"/>
            <a:ext cx="184731" cy="369332"/>
          </a:xfrm>
          <a:prstGeom prst="rect">
            <a:avLst/>
          </a:prstGeom>
          <a:noFill/>
        </p:spPr>
        <p:txBody>
          <a:bodyPr wrap="none" rtlCol="0">
            <a:spAutoFit/>
          </a:bodyPr>
          <a:lstStyle/>
          <a:p>
            <a:endParaRPr lang="nb-NO" dirty="0"/>
          </a:p>
        </p:txBody>
      </p:sp>
      <p:sp>
        <p:nvSpPr>
          <p:cNvPr id="5" name="TekstSylinder 4"/>
          <p:cNvSpPr txBox="1"/>
          <p:nvPr/>
        </p:nvSpPr>
        <p:spPr>
          <a:xfrm>
            <a:off x="254442" y="6157882"/>
            <a:ext cx="1542553" cy="568921"/>
          </a:xfrm>
          <a:prstGeom prst="rect">
            <a:avLst/>
          </a:prstGeom>
          <a:solidFill>
            <a:schemeClr val="bg1"/>
          </a:solidFill>
        </p:spPr>
        <p:txBody>
          <a:bodyPr wrap="square" rtlCol="0">
            <a:spAutoFit/>
          </a:bodyPr>
          <a:lstStyle/>
          <a:p>
            <a:endParaRPr lang="nb-NO"/>
          </a:p>
        </p:txBody>
      </p:sp>
      <p:sp>
        <p:nvSpPr>
          <p:cNvPr id="7" name="TekstSylinder 6"/>
          <p:cNvSpPr txBox="1"/>
          <p:nvPr/>
        </p:nvSpPr>
        <p:spPr>
          <a:xfrm>
            <a:off x="469127" y="6384897"/>
            <a:ext cx="1693628" cy="405517"/>
          </a:xfrm>
          <a:prstGeom prst="rect">
            <a:avLst/>
          </a:prstGeom>
          <a:noFill/>
        </p:spPr>
        <p:txBody>
          <a:bodyPr wrap="square" rtlCol="0">
            <a:spAutoFit/>
          </a:bodyPr>
          <a:lstStyle/>
          <a:p>
            <a:endParaRPr lang="nb-NO" dirty="0"/>
          </a:p>
        </p:txBody>
      </p:sp>
      <p:pic>
        <p:nvPicPr>
          <p:cNvPr id="8" name="Bild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47" y="6104244"/>
            <a:ext cx="1967072" cy="601362"/>
          </a:xfrm>
          <a:prstGeom prst="rect">
            <a:avLst/>
          </a:prstGeom>
        </p:spPr>
      </p:pic>
      <p:graphicFrame>
        <p:nvGraphicFramePr>
          <p:cNvPr id="9" name="Tabell 8"/>
          <p:cNvGraphicFramePr>
            <a:graphicFrameLocks noGrp="1"/>
          </p:cNvGraphicFramePr>
          <p:nvPr>
            <p:extLst>
              <p:ext uri="{D42A27DB-BD31-4B8C-83A1-F6EECF244321}">
                <p14:modId xmlns:p14="http://schemas.microsoft.com/office/powerpoint/2010/main" val="1327132376"/>
              </p:ext>
            </p:extLst>
          </p:nvPr>
        </p:nvGraphicFramePr>
        <p:xfrm>
          <a:off x="1431235" y="285750"/>
          <a:ext cx="9084364" cy="5941647"/>
        </p:xfrm>
        <a:graphic>
          <a:graphicData uri="http://schemas.openxmlformats.org/drawingml/2006/table">
            <a:tbl>
              <a:tblPr firstRow="1" firstCol="1" bandRow="1">
                <a:tableStyleId>{5C22544A-7EE6-4342-B048-85BDC9FD1C3A}</a:tableStyleId>
              </a:tblPr>
              <a:tblGrid>
                <a:gridCol w="4054275"/>
                <a:gridCol w="1656664"/>
                <a:gridCol w="1611759"/>
                <a:gridCol w="1761666"/>
              </a:tblGrid>
              <a:tr h="432085">
                <a:tc>
                  <a:txBody>
                    <a:bodyPr/>
                    <a:lstStyle/>
                    <a:p>
                      <a:pPr>
                        <a:lnSpc>
                          <a:spcPct val="107000"/>
                        </a:lnSpc>
                        <a:spcAft>
                          <a:spcPts val="0"/>
                        </a:spcAft>
                      </a:pPr>
                      <a:r>
                        <a:rPr lang="nb-NO" sz="1400" dirty="0">
                          <a:effectLst/>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c>
                  <a:txBody>
                    <a:bodyPr/>
                    <a:lstStyle/>
                    <a:p>
                      <a:pPr>
                        <a:lnSpc>
                          <a:spcPct val="107000"/>
                        </a:lnSpc>
                        <a:spcAft>
                          <a:spcPts val="0"/>
                        </a:spcAft>
                      </a:pPr>
                      <a:r>
                        <a:rPr lang="nb-NO" sz="1400">
                          <a:effectLst/>
                        </a:rPr>
                        <a:t>Svært enig / enig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c>
                  <a:txBody>
                    <a:bodyPr/>
                    <a:lstStyle/>
                    <a:p>
                      <a:pPr>
                        <a:lnSpc>
                          <a:spcPct val="107000"/>
                        </a:lnSpc>
                        <a:spcAft>
                          <a:spcPts val="0"/>
                        </a:spcAft>
                      </a:pPr>
                      <a:r>
                        <a:rPr lang="nb-NO" sz="1400">
                          <a:effectLst/>
                        </a:rPr>
                        <a:t>Uenig /svært uenig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c>
                  <a:txBody>
                    <a:bodyPr/>
                    <a:lstStyle/>
                    <a:p>
                      <a:pPr>
                        <a:lnSpc>
                          <a:spcPct val="107000"/>
                        </a:lnSpc>
                        <a:spcAft>
                          <a:spcPts val="0"/>
                        </a:spcAft>
                      </a:pPr>
                      <a:r>
                        <a:rPr lang="nb-NO" sz="1400">
                          <a:effectLst/>
                        </a:rPr>
                        <a:t>Vet ikke</a:t>
                      </a:r>
                    </a:p>
                    <a:p>
                      <a:pPr>
                        <a:lnSpc>
                          <a:spcPct val="107000"/>
                        </a:lnSpc>
                        <a:spcAft>
                          <a:spcPts val="0"/>
                        </a:spcAft>
                      </a:pPr>
                      <a:r>
                        <a:rPr lang="nb-NO" sz="1400">
                          <a:effectLst/>
                        </a:rPr>
                        <a:t>(%)</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r>
              <a:tr h="648127">
                <a:tc>
                  <a:txBody>
                    <a:bodyPr/>
                    <a:lstStyle/>
                    <a:p>
                      <a:pPr>
                        <a:lnSpc>
                          <a:spcPct val="107000"/>
                        </a:lnSpc>
                        <a:spcAft>
                          <a:spcPts val="0"/>
                        </a:spcAft>
                      </a:pPr>
                      <a:r>
                        <a:rPr lang="nb-NO" sz="1400" dirty="0">
                          <a:effectLst/>
                        </a:rPr>
                        <a:t>Ledelsen har økt fokus på tverrprofesjonell samhandling </a:t>
                      </a:r>
                    </a:p>
                    <a:p>
                      <a:pPr>
                        <a:lnSpc>
                          <a:spcPct val="107000"/>
                        </a:lnSpc>
                        <a:spcAft>
                          <a:spcPts val="0"/>
                        </a:spcAft>
                      </a:pPr>
                      <a:r>
                        <a:rPr lang="nb-NO" sz="1400" dirty="0">
                          <a:effectLst/>
                        </a:rPr>
                        <a:t>(n= 68)</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c>
                  <a:txBody>
                    <a:bodyPr/>
                    <a:lstStyle/>
                    <a:p>
                      <a:pPr>
                        <a:lnSpc>
                          <a:spcPct val="107000"/>
                        </a:lnSpc>
                        <a:spcAft>
                          <a:spcPts val="0"/>
                        </a:spcAft>
                      </a:pPr>
                      <a:r>
                        <a:rPr lang="nb-NO" sz="1400" b="1" dirty="0">
                          <a:effectLst/>
                        </a:rPr>
                        <a:t>50</a:t>
                      </a:r>
                      <a:endParaRPr lang="nb-N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c>
                  <a:txBody>
                    <a:bodyPr/>
                    <a:lstStyle/>
                    <a:p>
                      <a:pPr>
                        <a:lnSpc>
                          <a:spcPct val="107000"/>
                        </a:lnSpc>
                        <a:spcAft>
                          <a:spcPts val="0"/>
                        </a:spcAft>
                      </a:pPr>
                      <a:r>
                        <a:rPr lang="nb-NO" sz="1400">
                          <a:effectLst/>
                        </a:rPr>
                        <a:t>26,5</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c>
                  <a:txBody>
                    <a:bodyPr/>
                    <a:lstStyle/>
                    <a:p>
                      <a:pPr>
                        <a:lnSpc>
                          <a:spcPct val="107000"/>
                        </a:lnSpc>
                        <a:spcAft>
                          <a:spcPts val="0"/>
                        </a:spcAft>
                      </a:pPr>
                      <a:r>
                        <a:rPr lang="nb-NO" sz="1400">
                          <a:effectLst/>
                        </a:rPr>
                        <a:t>23,5</a:t>
                      </a:r>
                    </a:p>
                    <a:p>
                      <a:pP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r>
              <a:tr h="648127">
                <a:tc>
                  <a:txBody>
                    <a:bodyPr/>
                    <a:lstStyle/>
                    <a:p>
                      <a:pPr>
                        <a:lnSpc>
                          <a:spcPct val="107000"/>
                        </a:lnSpc>
                        <a:spcAft>
                          <a:spcPts val="0"/>
                        </a:spcAft>
                      </a:pPr>
                      <a:r>
                        <a:rPr lang="nb-NO" sz="1400" dirty="0">
                          <a:effectLst/>
                        </a:rPr>
                        <a:t>Pasienten har i større grad blitt en naturlig samarbeidspartner </a:t>
                      </a:r>
                    </a:p>
                    <a:p>
                      <a:pPr>
                        <a:lnSpc>
                          <a:spcPct val="107000"/>
                        </a:lnSpc>
                        <a:spcAft>
                          <a:spcPts val="0"/>
                        </a:spcAft>
                      </a:pPr>
                      <a:r>
                        <a:rPr lang="nb-NO" sz="1400" dirty="0">
                          <a:effectLst/>
                        </a:rPr>
                        <a:t>(n=68)</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c>
                  <a:txBody>
                    <a:bodyPr/>
                    <a:lstStyle/>
                    <a:p>
                      <a:pPr>
                        <a:lnSpc>
                          <a:spcPct val="107000"/>
                        </a:lnSpc>
                        <a:spcAft>
                          <a:spcPts val="0"/>
                        </a:spcAft>
                      </a:pPr>
                      <a:r>
                        <a:rPr lang="nb-NO" sz="1400" dirty="0">
                          <a:effectLst/>
                        </a:rPr>
                        <a:t>33,8</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c>
                  <a:txBody>
                    <a:bodyPr/>
                    <a:lstStyle/>
                    <a:p>
                      <a:pPr>
                        <a:lnSpc>
                          <a:spcPct val="107000"/>
                        </a:lnSpc>
                        <a:spcAft>
                          <a:spcPts val="0"/>
                        </a:spcAft>
                      </a:pPr>
                      <a:r>
                        <a:rPr lang="nb-NO" sz="1400" dirty="0">
                          <a:effectLst/>
                        </a:rPr>
                        <a:t>39,7</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c>
                  <a:txBody>
                    <a:bodyPr/>
                    <a:lstStyle/>
                    <a:p>
                      <a:pPr>
                        <a:lnSpc>
                          <a:spcPct val="107000"/>
                        </a:lnSpc>
                        <a:spcAft>
                          <a:spcPts val="0"/>
                        </a:spcAft>
                      </a:pPr>
                      <a:r>
                        <a:rPr lang="nb-NO" sz="1400">
                          <a:effectLst/>
                        </a:rPr>
                        <a:t>26,5</a:t>
                      </a:r>
                    </a:p>
                    <a:p>
                      <a:pP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r>
              <a:tr h="648127">
                <a:tc>
                  <a:txBody>
                    <a:bodyPr/>
                    <a:lstStyle/>
                    <a:p>
                      <a:pPr>
                        <a:lnSpc>
                          <a:spcPct val="107000"/>
                        </a:lnSpc>
                        <a:spcAft>
                          <a:spcPts val="0"/>
                        </a:spcAft>
                      </a:pPr>
                      <a:r>
                        <a:rPr lang="nb-NO" sz="1400" dirty="0">
                          <a:effectLst/>
                        </a:rPr>
                        <a:t>Pårørende har i større grad blitt en naturlig samarbeidspartner</a:t>
                      </a:r>
                    </a:p>
                    <a:p>
                      <a:pPr>
                        <a:lnSpc>
                          <a:spcPct val="107000"/>
                        </a:lnSpc>
                        <a:spcAft>
                          <a:spcPts val="0"/>
                        </a:spcAft>
                      </a:pPr>
                      <a:r>
                        <a:rPr lang="nb-NO" sz="1400" dirty="0">
                          <a:effectLst/>
                        </a:rPr>
                        <a:t> (n=67)</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c>
                  <a:txBody>
                    <a:bodyPr/>
                    <a:lstStyle/>
                    <a:p>
                      <a:pPr>
                        <a:lnSpc>
                          <a:spcPct val="107000"/>
                        </a:lnSpc>
                        <a:spcAft>
                          <a:spcPts val="0"/>
                        </a:spcAft>
                      </a:pPr>
                      <a:r>
                        <a:rPr lang="nb-NO" sz="1400" dirty="0">
                          <a:effectLst/>
                        </a:rPr>
                        <a:t>17,6</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c>
                  <a:txBody>
                    <a:bodyPr/>
                    <a:lstStyle/>
                    <a:p>
                      <a:pPr>
                        <a:lnSpc>
                          <a:spcPct val="107000"/>
                        </a:lnSpc>
                        <a:spcAft>
                          <a:spcPts val="0"/>
                        </a:spcAft>
                      </a:pPr>
                      <a:r>
                        <a:rPr lang="nb-NO" sz="1400" b="1" dirty="0">
                          <a:effectLst/>
                        </a:rPr>
                        <a:t>53,8</a:t>
                      </a:r>
                      <a:endParaRPr lang="nb-N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c>
                  <a:txBody>
                    <a:bodyPr/>
                    <a:lstStyle/>
                    <a:p>
                      <a:pPr>
                        <a:lnSpc>
                          <a:spcPct val="107000"/>
                        </a:lnSpc>
                        <a:spcAft>
                          <a:spcPts val="0"/>
                        </a:spcAft>
                      </a:pPr>
                      <a:r>
                        <a:rPr lang="nb-NO" sz="1400">
                          <a:effectLst/>
                        </a:rPr>
                        <a:t>28,4</a:t>
                      </a:r>
                    </a:p>
                    <a:p>
                      <a:pP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r>
              <a:tr h="648127">
                <a:tc>
                  <a:txBody>
                    <a:bodyPr/>
                    <a:lstStyle/>
                    <a:p>
                      <a:pPr>
                        <a:lnSpc>
                          <a:spcPct val="107000"/>
                        </a:lnSpc>
                        <a:spcAft>
                          <a:spcPts val="0"/>
                        </a:spcAft>
                      </a:pPr>
                      <a:r>
                        <a:rPr lang="nb-NO" sz="1400" dirty="0">
                          <a:effectLst/>
                        </a:rPr>
                        <a:t>Jeg samarbeider oftere med annet helsepersonell som er involvert i den enkeltes legemiddelbehandling </a:t>
                      </a:r>
                    </a:p>
                    <a:p>
                      <a:pPr>
                        <a:lnSpc>
                          <a:spcPct val="107000"/>
                        </a:lnSpc>
                        <a:spcAft>
                          <a:spcPts val="0"/>
                        </a:spcAft>
                      </a:pPr>
                      <a:r>
                        <a:rPr lang="nb-NO" sz="1400" dirty="0">
                          <a:effectLst/>
                        </a:rPr>
                        <a:t>(n= 68)</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c>
                  <a:txBody>
                    <a:bodyPr/>
                    <a:lstStyle/>
                    <a:p>
                      <a:pPr>
                        <a:lnSpc>
                          <a:spcPct val="107000"/>
                        </a:lnSpc>
                        <a:spcAft>
                          <a:spcPts val="0"/>
                        </a:spcAft>
                      </a:pPr>
                      <a:r>
                        <a:rPr lang="nb-NO" sz="1400" b="1" dirty="0">
                          <a:effectLst/>
                        </a:rPr>
                        <a:t>55,9</a:t>
                      </a:r>
                      <a:endParaRPr lang="nb-N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c>
                  <a:txBody>
                    <a:bodyPr/>
                    <a:lstStyle/>
                    <a:p>
                      <a:pPr>
                        <a:lnSpc>
                          <a:spcPct val="107000"/>
                        </a:lnSpc>
                        <a:spcAft>
                          <a:spcPts val="0"/>
                        </a:spcAft>
                      </a:pPr>
                      <a:r>
                        <a:rPr lang="nb-NO" sz="1400" dirty="0">
                          <a:effectLst/>
                        </a:rPr>
                        <a:t>27,9</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c>
                  <a:txBody>
                    <a:bodyPr/>
                    <a:lstStyle/>
                    <a:p>
                      <a:pPr>
                        <a:lnSpc>
                          <a:spcPct val="107000"/>
                        </a:lnSpc>
                        <a:spcAft>
                          <a:spcPts val="0"/>
                        </a:spcAft>
                      </a:pPr>
                      <a:r>
                        <a:rPr lang="nb-NO" sz="1400" dirty="0">
                          <a:effectLst/>
                        </a:rPr>
                        <a:t>16,2</a:t>
                      </a:r>
                    </a:p>
                    <a:p>
                      <a:pPr>
                        <a:lnSpc>
                          <a:spcPct val="107000"/>
                        </a:lnSpc>
                        <a:spcAft>
                          <a:spcPts val="0"/>
                        </a:spcAft>
                      </a:pPr>
                      <a:r>
                        <a:rPr lang="nb-NO" sz="1400" dirty="0">
                          <a:effectLst/>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r>
              <a:tr h="1080212">
                <a:tc>
                  <a:txBody>
                    <a:bodyPr/>
                    <a:lstStyle/>
                    <a:p>
                      <a:pPr>
                        <a:lnSpc>
                          <a:spcPct val="107000"/>
                        </a:lnSpc>
                        <a:spcAft>
                          <a:spcPts val="0"/>
                        </a:spcAft>
                      </a:pPr>
                      <a:r>
                        <a:rPr lang="nb-NO" sz="1400" dirty="0">
                          <a:effectLst/>
                        </a:rPr>
                        <a:t>Jeg synes det er enklere å kontakte annet helsepersonell om spørsmål i forbindelse med pasienters</a:t>
                      </a:r>
                    </a:p>
                    <a:p>
                      <a:pPr>
                        <a:lnSpc>
                          <a:spcPct val="107000"/>
                        </a:lnSpc>
                        <a:spcAft>
                          <a:spcPts val="0"/>
                        </a:spcAft>
                      </a:pPr>
                      <a:r>
                        <a:rPr lang="nb-NO" sz="1400" dirty="0">
                          <a:effectLst/>
                        </a:rPr>
                        <a:t>legemiddelbehandling </a:t>
                      </a:r>
                    </a:p>
                    <a:p>
                      <a:pPr>
                        <a:lnSpc>
                          <a:spcPct val="107000"/>
                        </a:lnSpc>
                        <a:spcAft>
                          <a:spcPts val="0"/>
                        </a:spcAft>
                      </a:pPr>
                      <a:r>
                        <a:rPr lang="nb-NO" sz="1400" dirty="0">
                          <a:effectLst/>
                        </a:rPr>
                        <a:t>(n= 67)</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c>
                  <a:txBody>
                    <a:bodyPr/>
                    <a:lstStyle/>
                    <a:p>
                      <a:pPr>
                        <a:lnSpc>
                          <a:spcPct val="107000"/>
                        </a:lnSpc>
                        <a:spcAft>
                          <a:spcPts val="0"/>
                        </a:spcAft>
                      </a:pPr>
                      <a:r>
                        <a:rPr lang="nb-NO" sz="1400" b="1" dirty="0">
                          <a:effectLst/>
                        </a:rPr>
                        <a:t>53,8</a:t>
                      </a:r>
                      <a:endParaRPr lang="nb-N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c>
                  <a:txBody>
                    <a:bodyPr/>
                    <a:lstStyle/>
                    <a:p>
                      <a:pPr>
                        <a:lnSpc>
                          <a:spcPct val="107000"/>
                        </a:lnSpc>
                        <a:spcAft>
                          <a:spcPts val="0"/>
                        </a:spcAft>
                      </a:pPr>
                      <a:r>
                        <a:rPr lang="nb-NO" sz="1400" dirty="0">
                          <a:effectLst/>
                        </a:rPr>
                        <a:t>29,9</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c>
                  <a:txBody>
                    <a:bodyPr/>
                    <a:lstStyle/>
                    <a:p>
                      <a:pPr>
                        <a:lnSpc>
                          <a:spcPct val="107000"/>
                        </a:lnSpc>
                        <a:spcAft>
                          <a:spcPts val="0"/>
                        </a:spcAft>
                      </a:pPr>
                      <a:r>
                        <a:rPr lang="nb-NO" sz="1400">
                          <a:effectLst/>
                        </a:rPr>
                        <a:t>16,3</a:t>
                      </a:r>
                    </a:p>
                    <a:p>
                      <a:pP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r>
              <a:tr h="462864">
                <a:tc>
                  <a:txBody>
                    <a:bodyPr/>
                    <a:lstStyle/>
                    <a:p>
                      <a:pPr>
                        <a:lnSpc>
                          <a:spcPct val="107000"/>
                        </a:lnSpc>
                        <a:spcAft>
                          <a:spcPts val="0"/>
                        </a:spcAft>
                      </a:pPr>
                      <a:r>
                        <a:rPr lang="nb-NO" sz="1400" dirty="0">
                          <a:effectLst/>
                        </a:rPr>
                        <a:t>Samhandlingen mellom de ulike profesjonene har økt </a:t>
                      </a:r>
                    </a:p>
                    <a:p>
                      <a:pPr>
                        <a:lnSpc>
                          <a:spcPct val="107000"/>
                        </a:lnSpc>
                        <a:spcAft>
                          <a:spcPts val="0"/>
                        </a:spcAft>
                      </a:pPr>
                      <a:r>
                        <a:rPr lang="nb-NO" sz="1400" dirty="0">
                          <a:effectLst/>
                        </a:rPr>
                        <a:t>(n= 68)</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c>
                  <a:txBody>
                    <a:bodyPr/>
                    <a:lstStyle/>
                    <a:p>
                      <a:pPr>
                        <a:lnSpc>
                          <a:spcPct val="107000"/>
                        </a:lnSpc>
                        <a:spcAft>
                          <a:spcPts val="0"/>
                        </a:spcAft>
                      </a:pPr>
                      <a:r>
                        <a:rPr lang="nb-NO" sz="1400" b="1" dirty="0">
                          <a:effectLst/>
                        </a:rPr>
                        <a:t>70,6</a:t>
                      </a:r>
                      <a:endParaRPr lang="nb-N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c>
                  <a:txBody>
                    <a:bodyPr/>
                    <a:lstStyle/>
                    <a:p>
                      <a:pPr>
                        <a:lnSpc>
                          <a:spcPct val="107000"/>
                        </a:lnSpc>
                        <a:spcAft>
                          <a:spcPts val="0"/>
                        </a:spcAft>
                      </a:pPr>
                      <a:r>
                        <a:rPr lang="nb-NO" sz="1400" dirty="0">
                          <a:effectLst/>
                        </a:rPr>
                        <a:t>4,4</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c>
                  <a:txBody>
                    <a:bodyPr/>
                    <a:lstStyle/>
                    <a:p>
                      <a:pPr>
                        <a:lnSpc>
                          <a:spcPct val="107000"/>
                        </a:lnSpc>
                        <a:spcAft>
                          <a:spcPts val="0"/>
                        </a:spcAft>
                      </a:pPr>
                      <a:r>
                        <a:rPr lang="nb-NO" sz="1400" dirty="0">
                          <a:effectLst/>
                        </a:rPr>
                        <a:t>25,0</a:t>
                      </a:r>
                    </a:p>
                    <a:p>
                      <a:pPr>
                        <a:lnSpc>
                          <a:spcPct val="107000"/>
                        </a:lnSpc>
                        <a:spcAft>
                          <a:spcPts val="0"/>
                        </a:spcAft>
                      </a:pPr>
                      <a:r>
                        <a:rPr lang="nb-NO" sz="1400" dirty="0">
                          <a:effectLst/>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r>
              <a:tr h="648127">
                <a:tc>
                  <a:txBody>
                    <a:bodyPr/>
                    <a:lstStyle/>
                    <a:p>
                      <a:pPr>
                        <a:lnSpc>
                          <a:spcPct val="107000"/>
                        </a:lnSpc>
                        <a:spcAft>
                          <a:spcPts val="0"/>
                        </a:spcAft>
                      </a:pPr>
                      <a:r>
                        <a:rPr lang="nb-NO" sz="1400" dirty="0">
                          <a:effectLst/>
                        </a:rPr>
                        <a:t>Jeg er tryggere på egen fagkompetanse i samarbeid med andre profesjoner </a:t>
                      </a:r>
                    </a:p>
                    <a:p>
                      <a:pPr>
                        <a:lnSpc>
                          <a:spcPct val="107000"/>
                        </a:lnSpc>
                        <a:spcAft>
                          <a:spcPts val="0"/>
                        </a:spcAft>
                      </a:pPr>
                      <a:r>
                        <a:rPr lang="nb-NO" sz="1400" dirty="0">
                          <a:effectLst/>
                        </a:rPr>
                        <a:t>(n= 68)</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c>
                  <a:txBody>
                    <a:bodyPr/>
                    <a:lstStyle/>
                    <a:p>
                      <a:pPr>
                        <a:lnSpc>
                          <a:spcPct val="107000"/>
                        </a:lnSpc>
                        <a:spcAft>
                          <a:spcPts val="0"/>
                        </a:spcAft>
                      </a:pPr>
                      <a:r>
                        <a:rPr lang="nb-NO" sz="1400" b="1" dirty="0">
                          <a:effectLst/>
                        </a:rPr>
                        <a:t>52,9</a:t>
                      </a:r>
                      <a:endParaRPr lang="nb-N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c>
                  <a:txBody>
                    <a:bodyPr/>
                    <a:lstStyle/>
                    <a:p>
                      <a:pPr>
                        <a:lnSpc>
                          <a:spcPct val="107000"/>
                        </a:lnSpc>
                        <a:spcAft>
                          <a:spcPts val="0"/>
                        </a:spcAft>
                      </a:pPr>
                      <a:r>
                        <a:rPr lang="nb-NO" sz="1400" dirty="0">
                          <a:effectLst/>
                        </a:rPr>
                        <a:t>25,0</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c>
                  <a:txBody>
                    <a:bodyPr/>
                    <a:lstStyle/>
                    <a:p>
                      <a:pPr>
                        <a:lnSpc>
                          <a:spcPct val="107000"/>
                        </a:lnSpc>
                        <a:spcAft>
                          <a:spcPts val="0"/>
                        </a:spcAft>
                      </a:pPr>
                      <a:r>
                        <a:rPr lang="nb-NO" sz="1400" dirty="0">
                          <a:effectLst/>
                        </a:rPr>
                        <a:t>22,1</a:t>
                      </a:r>
                    </a:p>
                    <a:p>
                      <a:pPr>
                        <a:lnSpc>
                          <a:spcPct val="107000"/>
                        </a:lnSpc>
                        <a:spcAft>
                          <a:spcPts val="0"/>
                        </a:spcAft>
                      </a:pPr>
                      <a:r>
                        <a:rPr lang="nb-NO" sz="1400" dirty="0">
                          <a:effectLst/>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r>
              <a:tr h="446029">
                <a:tc>
                  <a:txBody>
                    <a:bodyPr/>
                    <a:lstStyle/>
                    <a:p>
                      <a:pPr>
                        <a:lnSpc>
                          <a:spcPct val="107000"/>
                        </a:lnSpc>
                        <a:spcAft>
                          <a:spcPts val="0"/>
                        </a:spcAft>
                      </a:pPr>
                      <a:r>
                        <a:rPr lang="nb-NO" sz="1400">
                          <a:effectLst/>
                        </a:rPr>
                        <a:t>Ansvarsfordelingen har blitt tydeligere</a:t>
                      </a:r>
                    </a:p>
                    <a:p>
                      <a:pPr>
                        <a:lnSpc>
                          <a:spcPct val="107000"/>
                        </a:lnSpc>
                        <a:spcAft>
                          <a:spcPts val="0"/>
                        </a:spcAft>
                      </a:pPr>
                      <a:r>
                        <a:rPr lang="nb-NO" sz="1400">
                          <a:effectLst/>
                        </a:rPr>
                        <a:t>(n= 68)</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c>
                  <a:txBody>
                    <a:bodyPr/>
                    <a:lstStyle/>
                    <a:p>
                      <a:pPr>
                        <a:lnSpc>
                          <a:spcPct val="107000"/>
                        </a:lnSpc>
                        <a:spcAft>
                          <a:spcPts val="0"/>
                        </a:spcAft>
                      </a:pPr>
                      <a:r>
                        <a:rPr lang="nb-NO" sz="1400">
                          <a:effectLst/>
                        </a:rPr>
                        <a:t>36,8</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c>
                  <a:txBody>
                    <a:bodyPr/>
                    <a:lstStyle/>
                    <a:p>
                      <a:pPr>
                        <a:lnSpc>
                          <a:spcPct val="107000"/>
                        </a:lnSpc>
                        <a:spcAft>
                          <a:spcPts val="0"/>
                        </a:spcAft>
                      </a:pPr>
                      <a:r>
                        <a:rPr lang="nb-NO" sz="1400" dirty="0">
                          <a:effectLst/>
                        </a:rPr>
                        <a:t>32,4</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c>
                  <a:txBody>
                    <a:bodyPr/>
                    <a:lstStyle/>
                    <a:p>
                      <a:pPr>
                        <a:lnSpc>
                          <a:spcPct val="107000"/>
                        </a:lnSpc>
                        <a:spcAft>
                          <a:spcPts val="0"/>
                        </a:spcAft>
                      </a:pPr>
                      <a:r>
                        <a:rPr lang="nb-NO" sz="1400" dirty="0">
                          <a:effectLst/>
                        </a:rPr>
                        <a:t>30,8</a:t>
                      </a:r>
                    </a:p>
                    <a:p>
                      <a:pPr>
                        <a:lnSpc>
                          <a:spcPct val="107000"/>
                        </a:lnSpc>
                        <a:spcAft>
                          <a:spcPts val="0"/>
                        </a:spcAft>
                      </a:pPr>
                      <a:r>
                        <a:rPr lang="nb-NO" sz="1400" dirty="0">
                          <a:effectLst/>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tc>
              </a:tr>
            </a:tbl>
          </a:graphicData>
        </a:graphic>
      </p:graphicFrame>
    </p:spTree>
    <p:extLst>
      <p:ext uri="{BB962C8B-B14F-4D97-AF65-F5344CB8AC3E}">
        <p14:creationId xmlns:p14="http://schemas.microsoft.com/office/powerpoint/2010/main" val="3153324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Prosjektgruppe</a:t>
            </a:r>
            <a:endParaRPr lang="nb-NO" dirty="0"/>
          </a:p>
        </p:txBody>
      </p:sp>
      <p:sp>
        <p:nvSpPr>
          <p:cNvPr id="4" name="Plassholder for innhold 3"/>
          <p:cNvSpPr>
            <a:spLocks noGrp="1"/>
          </p:cNvSpPr>
          <p:nvPr>
            <p:ph idx="1"/>
          </p:nvPr>
        </p:nvSpPr>
        <p:spPr/>
        <p:txBody>
          <a:bodyPr>
            <a:normAutofit fontScale="92500"/>
          </a:bodyPr>
          <a:lstStyle/>
          <a:p>
            <a:pPr lvl="0"/>
            <a:r>
              <a:rPr lang="nb-NO" dirty="0"/>
              <a:t>Ragnhild Omli, sykepleier/førsteamanuensis, SOF, midt, Nord universitet</a:t>
            </a:r>
          </a:p>
          <a:p>
            <a:pPr lvl="0"/>
            <a:r>
              <a:rPr lang="nb-NO" dirty="0"/>
              <a:t>Hege Therese Bell, farmasøyt/stipendiat, Nord universitet</a:t>
            </a:r>
          </a:p>
          <a:p>
            <a:pPr lvl="0"/>
            <a:r>
              <a:rPr lang="nb-NO" dirty="0"/>
              <a:t>Siri Andreassen Devik, sykepleier/førsteamanuensis, SOF, Nord universitet</a:t>
            </a:r>
          </a:p>
          <a:p>
            <a:pPr lvl="0"/>
            <a:r>
              <a:rPr lang="nb-NO" dirty="0"/>
              <a:t>Natalia </a:t>
            </a:r>
            <a:r>
              <a:rPr lang="nb-NO" dirty="0" err="1"/>
              <a:t>Kuzina</a:t>
            </a:r>
            <a:r>
              <a:rPr lang="nb-NO" dirty="0"/>
              <a:t>, reseptarfarmasøyt/masterstudent, NTNU</a:t>
            </a:r>
          </a:p>
          <a:p>
            <a:pPr lvl="0"/>
            <a:r>
              <a:rPr lang="nb-NO" dirty="0"/>
              <a:t>Lisbeth Østgaard Rygh, sykepleier/førsteamanuensis, Nord universitet</a:t>
            </a:r>
          </a:p>
          <a:p>
            <a:pPr lvl="0"/>
            <a:r>
              <a:rPr lang="nb-NO" dirty="0"/>
              <a:t>Marianne K. Nilsen, reseptarfarmasøyt/universitetslektor, Nord universitet</a:t>
            </a:r>
          </a:p>
          <a:p>
            <a:pPr lvl="0"/>
            <a:r>
              <a:rPr lang="nb-NO" dirty="0"/>
              <a:t>Wenche Wannebo, sykepleier/universitetslektor, avdeling helsefag, Nord </a:t>
            </a:r>
            <a:r>
              <a:rPr lang="nb-NO" dirty="0" smtClean="0"/>
              <a:t>universitet</a:t>
            </a:r>
          </a:p>
          <a:p>
            <a:pPr lvl="0"/>
            <a:r>
              <a:rPr lang="nb-NO" dirty="0" smtClean="0"/>
              <a:t>Ingela Enmarker, professor faglig leder/SOF</a:t>
            </a:r>
            <a:endParaRPr lang="nb-NO" dirty="0"/>
          </a:p>
          <a:p>
            <a:pPr marL="0" indent="0">
              <a:buNone/>
            </a:pPr>
            <a:endParaRPr lang="nb-NO" dirty="0"/>
          </a:p>
        </p:txBody>
      </p:sp>
      <p:sp>
        <p:nvSpPr>
          <p:cNvPr id="3" name="TekstSylinder 2"/>
          <p:cNvSpPr txBox="1"/>
          <p:nvPr/>
        </p:nvSpPr>
        <p:spPr>
          <a:xfrm>
            <a:off x="286247" y="6176963"/>
            <a:ext cx="1510748" cy="557792"/>
          </a:xfrm>
          <a:prstGeom prst="rect">
            <a:avLst/>
          </a:prstGeom>
          <a:solidFill>
            <a:schemeClr val="bg1"/>
          </a:solidFill>
        </p:spPr>
        <p:txBody>
          <a:bodyPr wrap="square" rtlCol="0">
            <a:spAutoFit/>
          </a:bodyPr>
          <a:lstStyle/>
          <a:p>
            <a:endParaRPr lang="nb-NO" dirty="0"/>
          </a:p>
        </p:txBody>
      </p:sp>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47" y="6104244"/>
            <a:ext cx="1967072" cy="601362"/>
          </a:xfrm>
          <a:prstGeom prst="rect">
            <a:avLst/>
          </a:prstGeom>
        </p:spPr>
      </p:pic>
    </p:spTree>
    <p:extLst>
      <p:ext uri="{BB962C8B-B14F-4D97-AF65-F5344CB8AC3E}">
        <p14:creationId xmlns:p14="http://schemas.microsoft.com/office/powerpoint/2010/main" val="2734975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Hensikt og metoder</a:t>
            </a:r>
            <a:endParaRPr lang="nb-NO" dirty="0"/>
          </a:p>
        </p:txBody>
      </p:sp>
      <p:sp>
        <p:nvSpPr>
          <p:cNvPr id="3" name="Plassholder for innhold 2"/>
          <p:cNvSpPr>
            <a:spLocks noGrp="1"/>
          </p:cNvSpPr>
          <p:nvPr>
            <p:ph idx="1"/>
          </p:nvPr>
        </p:nvSpPr>
        <p:spPr/>
        <p:txBody>
          <a:bodyPr>
            <a:normAutofit lnSpcReduction="10000"/>
          </a:bodyPr>
          <a:lstStyle/>
          <a:p>
            <a:pPr marL="0" indent="0">
              <a:buNone/>
            </a:pPr>
            <a:r>
              <a:rPr lang="nb-NO" dirty="0" smtClean="0"/>
              <a:t>Hensikt: Å undersøke endringer av praksis på lang sikt</a:t>
            </a:r>
          </a:p>
          <a:p>
            <a:pPr marL="0" indent="0">
              <a:buNone/>
            </a:pPr>
            <a:endParaRPr lang="nb-NO" dirty="0"/>
          </a:p>
          <a:p>
            <a:pPr marL="0" indent="0">
              <a:buNone/>
            </a:pPr>
            <a:r>
              <a:rPr lang="nb-NO" dirty="0" smtClean="0"/>
              <a:t>Metoder</a:t>
            </a:r>
          </a:p>
          <a:p>
            <a:r>
              <a:rPr lang="nb-NO" b="1" dirty="0"/>
              <a:t>Kvalitativ</a:t>
            </a:r>
          </a:p>
          <a:p>
            <a:pPr>
              <a:buFontTx/>
              <a:buChar char="-"/>
            </a:pPr>
            <a:r>
              <a:rPr lang="nb-NO" dirty="0"/>
              <a:t>Fokusgruppeintervju</a:t>
            </a:r>
          </a:p>
          <a:p>
            <a:pPr marL="0" indent="0">
              <a:buNone/>
            </a:pPr>
            <a:endParaRPr lang="nb-NO" dirty="0"/>
          </a:p>
          <a:p>
            <a:r>
              <a:rPr lang="nb-NO" b="1" dirty="0"/>
              <a:t>Kvantitativ</a:t>
            </a:r>
          </a:p>
          <a:p>
            <a:pPr>
              <a:buFontTx/>
              <a:buChar char="-"/>
            </a:pPr>
            <a:r>
              <a:rPr lang="nb-NO" dirty="0"/>
              <a:t>Kartlegging av legemiddelrelaterte problem (målepunkt 2)</a:t>
            </a:r>
          </a:p>
          <a:p>
            <a:pPr>
              <a:buFontTx/>
              <a:buChar char="-"/>
            </a:pPr>
            <a:r>
              <a:rPr lang="nb-NO" dirty="0"/>
              <a:t>Spørreundersøkelse</a:t>
            </a:r>
          </a:p>
          <a:p>
            <a:pPr marL="0" indent="0">
              <a:buNone/>
            </a:pPr>
            <a:endParaRPr lang="nb-NO" dirty="0"/>
          </a:p>
        </p:txBody>
      </p:sp>
      <p:sp>
        <p:nvSpPr>
          <p:cNvPr id="4" name="TekstSylinder 3"/>
          <p:cNvSpPr txBox="1"/>
          <p:nvPr/>
        </p:nvSpPr>
        <p:spPr>
          <a:xfrm>
            <a:off x="318052" y="6035040"/>
            <a:ext cx="1502797" cy="731520"/>
          </a:xfrm>
          <a:prstGeom prst="rect">
            <a:avLst/>
          </a:prstGeom>
          <a:solidFill>
            <a:schemeClr val="bg1"/>
          </a:solidFill>
        </p:spPr>
        <p:txBody>
          <a:bodyPr wrap="square" rtlCol="0">
            <a:spAutoFit/>
          </a:bodyPr>
          <a:lstStyle/>
          <a:p>
            <a:endParaRPr lang="nb-NO" dirty="0"/>
          </a:p>
        </p:txBody>
      </p:sp>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47" y="6104244"/>
            <a:ext cx="1967072" cy="601362"/>
          </a:xfrm>
          <a:prstGeom prst="rect">
            <a:avLst/>
          </a:prstGeom>
        </p:spPr>
      </p:pic>
    </p:spTree>
    <p:extLst>
      <p:ext uri="{BB962C8B-B14F-4D97-AF65-F5344CB8AC3E}">
        <p14:creationId xmlns:p14="http://schemas.microsoft.com/office/powerpoint/2010/main" val="1583205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Fokusgruppeintervju</a:t>
            </a:r>
            <a:endParaRPr lang="nb-NO" dirty="0"/>
          </a:p>
        </p:txBody>
      </p:sp>
      <p:sp>
        <p:nvSpPr>
          <p:cNvPr id="3" name="Plassholder for innhold 2"/>
          <p:cNvSpPr>
            <a:spLocks noGrp="1"/>
          </p:cNvSpPr>
          <p:nvPr>
            <p:ph idx="1"/>
          </p:nvPr>
        </p:nvSpPr>
        <p:spPr/>
        <p:txBody>
          <a:bodyPr/>
          <a:lstStyle/>
          <a:p>
            <a:r>
              <a:rPr lang="nb-NO" dirty="0" smtClean="0"/>
              <a:t>Fokusgruppeintervju med to grupper</a:t>
            </a:r>
          </a:p>
          <a:p>
            <a:r>
              <a:rPr lang="nb-NO" dirty="0" smtClean="0"/>
              <a:t>9 deltakere (7 sykepleiere, 1 vernepleier, 1 farmasøyt)</a:t>
            </a:r>
          </a:p>
          <a:p>
            <a:r>
              <a:rPr lang="nb-NO" dirty="0" smtClean="0"/>
              <a:t>Deltakere fra både sykehjem og hjemmetjenesten</a:t>
            </a:r>
          </a:p>
          <a:p>
            <a:r>
              <a:rPr lang="nb-NO" dirty="0" smtClean="0"/>
              <a:t>Gjennomført 13 </a:t>
            </a:r>
            <a:r>
              <a:rPr lang="nb-NO" dirty="0" err="1" smtClean="0"/>
              <a:t>mnd</a:t>
            </a:r>
            <a:r>
              <a:rPr lang="nb-NO" dirty="0" smtClean="0"/>
              <a:t> og 15 </a:t>
            </a:r>
            <a:r>
              <a:rPr lang="nb-NO" dirty="0" err="1" smtClean="0"/>
              <a:t>mnd</a:t>
            </a:r>
            <a:r>
              <a:rPr lang="nb-NO" dirty="0" smtClean="0"/>
              <a:t> etter avsluttet læringsnettverk</a:t>
            </a:r>
          </a:p>
          <a:p>
            <a:r>
              <a:rPr lang="nb-NO" dirty="0" smtClean="0"/>
              <a:t>Gjennomført av 2 forskere</a:t>
            </a:r>
          </a:p>
          <a:p>
            <a:r>
              <a:rPr lang="nb-NO" dirty="0" smtClean="0"/>
              <a:t>Analysert med kvalitativ innholdsanalyse</a:t>
            </a:r>
            <a:endParaRPr lang="nb-NO" dirty="0"/>
          </a:p>
        </p:txBody>
      </p:sp>
      <p:sp>
        <p:nvSpPr>
          <p:cNvPr id="4" name="TekstSylinder 3"/>
          <p:cNvSpPr txBox="1"/>
          <p:nvPr/>
        </p:nvSpPr>
        <p:spPr>
          <a:xfrm>
            <a:off x="333955" y="6090699"/>
            <a:ext cx="1391478" cy="636104"/>
          </a:xfrm>
          <a:prstGeom prst="rect">
            <a:avLst/>
          </a:prstGeom>
          <a:solidFill>
            <a:schemeClr val="bg1"/>
          </a:solidFill>
        </p:spPr>
        <p:txBody>
          <a:bodyPr wrap="square" rtlCol="0">
            <a:spAutoFit/>
          </a:bodyPr>
          <a:lstStyle/>
          <a:p>
            <a:endParaRPr lang="nb-NO" dirty="0"/>
          </a:p>
        </p:txBody>
      </p:sp>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47" y="6104244"/>
            <a:ext cx="1967072" cy="601362"/>
          </a:xfrm>
          <a:prstGeom prst="rect">
            <a:avLst/>
          </a:prstGeom>
        </p:spPr>
      </p:pic>
    </p:spTree>
    <p:extLst>
      <p:ext uri="{BB962C8B-B14F-4D97-AF65-F5344CB8AC3E}">
        <p14:creationId xmlns:p14="http://schemas.microsoft.com/office/powerpoint/2010/main" val="1613584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Funn</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117211258"/>
              </p:ext>
            </p:extLst>
          </p:nvPr>
        </p:nvGraphicFramePr>
        <p:xfrm>
          <a:off x="838200" y="1404594"/>
          <a:ext cx="10515600" cy="4820311"/>
        </p:xfrm>
        <a:graphic>
          <a:graphicData uri="http://schemas.openxmlformats.org/drawingml/2006/table">
            <a:tbl>
              <a:tblPr firstRow="1" bandRow="1">
                <a:tableStyleId>{5C22544A-7EE6-4342-B048-85BDC9FD1C3A}</a:tableStyleId>
              </a:tblPr>
              <a:tblGrid>
                <a:gridCol w="5257800"/>
                <a:gridCol w="5257800"/>
              </a:tblGrid>
              <a:tr h="460765">
                <a:tc>
                  <a:txBody>
                    <a:bodyPr/>
                    <a:lstStyle/>
                    <a:p>
                      <a:r>
                        <a:rPr lang="nb-NO" sz="2000" dirty="0" smtClean="0"/>
                        <a:t>Kategori</a:t>
                      </a:r>
                      <a:endParaRPr lang="nb-NO" sz="2000" dirty="0"/>
                    </a:p>
                  </a:txBody>
                  <a:tcPr/>
                </a:tc>
                <a:tc>
                  <a:txBody>
                    <a:bodyPr/>
                    <a:lstStyle/>
                    <a:p>
                      <a:r>
                        <a:rPr lang="nb-NO" sz="2000" dirty="0" smtClean="0"/>
                        <a:t>Underkategori</a:t>
                      </a:r>
                      <a:endParaRPr lang="nb-NO" sz="2000" dirty="0"/>
                    </a:p>
                  </a:txBody>
                  <a:tcPr/>
                </a:tc>
              </a:tr>
              <a:tr h="4359546">
                <a:tc>
                  <a:txBody>
                    <a:bodyPr/>
                    <a:lstStyle/>
                    <a:p>
                      <a:endParaRPr lang="nb-NO" sz="2000" dirty="0" smtClean="0"/>
                    </a:p>
                    <a:p>
                      <a:r>
                        <a:rPr lang="nb-NO" sz="2000" dirty="0" smtClean="0"/>
                        <a:t>Erfarte</a:t>
                      </a:r>
                      <a:r>
                        <a:rPr lang="nb-NO" sz="2000" baseline="0" dirty="0" smtClean="0"/>
                        <a:t> forbedringer</a:t>
                      </a:r>
                    </a:p>
                    <a:p>
                      <a:endParaRPr lang="nb-NO" sz="2000" baseline="0" dirty="0" smtClean="0"/>
                    </a:p>
                    <a:p>
                      <a:endParaRPr lang="nb-NO" sz="2000" baseline="0" dirty="0" smtClean="0"/>
                    </a:p>
                    <a:p>
                      <a:endParaRPr lang="nb-NO" sz="2000" baseline="0" dirty="0" smtClean="0"/>
                    </a:p>
                    <a:p>
                      <a:endParaRPr lang="nb-NO" sz="2000" baseline="0" dirty="0" smtClean="0"/>
                    </a:p>
                    <a:p>
                      <a:endParaRPr lang="nb-NO" sz="2000" baseline="0" dirty="0" smtClean="0"/>
                    </a:p>
                    <a:p>
                      <a:endParaRPr lang="nb-NO" sz="2000" baseline="0" dirty="0" smtClean="0"/>
                    </a:p>
                    <a:p>
                      <a:r>
                        <a:rPr lang="nb-NO" sz="2000" baseline="0" dirty="0" smtClean="0"/>
                        <a:t>Forbedringer er skjøre</a:t>
                      </a:r>
                      <a:endParaRPr lang="nb-NO" sz="2000" dirty="0" smtClean="0"/>
                    </a:p>
                  </a:txBody>
                  <a:tcPr>
                    <a:noFill/>
                  </a:tcPr>
                </a:tc>
                <a:tc>
                  <a:txBody>
                    <a:bodyPr/>
                    <a:lstStyle/>
                    <a:p>
                      <a:endParaRPr lang="nb-NO" sz="2000" dirty="0" smtClean="0"/>
                    </a:p>
                    <a:p>
                      <a:r>
                        <a:rPr lang="nb-NO" sz="2000" dirty="0" smtClean="0"/>
                        <a:t>Oppnåelse av lokal målsetting</a:t>
                      </a:r>
                    </a:p>
                    <a:p>
                      <a:r>
                        <a:rPr lang="nb-NO" sz="2000" dirty="0" smtClean="0"/>
                        <a:t>Lavere terskel for å ta kontakt med andre fagpersoner</a:t>
                      </a:r>
                    </a:p>
                    <a:p>
                      <a:r>
                        <a:rPr lang="nb-NO" sz="2000" dirty="0" smtClean="0"/>
                        <a:t>Leger</a:t>
                      </a:r>
                      <a:r>
                        <a:rPr lang="nb-NO" sz="2000" baseline="0" dirty="0" smtClean="0"/>
                        <a:t> som er interesserte og tar initiativ</a:t>
                      </a:r>
                    </a:p>
                    <a:p>
                      <a:r>
                        <a:rPr lang="nb-NO" sz="2000" baseline="0" dirty="0" smtClean="0"/>
                        <a:t>Opplevelse av egen læring og ny faglig bevissthet</a:t>
                      </a:r>
                    </a:p>
                    <a:p>
                      <a:endParaRPr lang="nb-NO" sz="2000" baseline="0" dirty="0" smtClean="0"/>
                    </a:p>
                    <a:p>
                      <a:endParaRPr lang="nb-NO" sz="2000" baseline="0" dirty="0" smtClean="0"/>
                    </a:p>
                    <a:p>
                      <a:r>
                        <a:rPr lang="nb-NO" sz="2000" baseline="0" dirty="0" smtClean="0"/>
                        <a:t>Kunnskap er festet hos personer og ikke i systemet</a:t>
                      </a:r>
                    </a:p>
                    <a:p>
                      <a:r>
                        <a:rPr lang="nb-NO" sz="2000" baseline="0" dirty="0" smtClean="0"/>
                        <a:t>Endring i ressurser kan velte framdrift</a:t>
                      </a:r>
                    </a:p>
                    <a:p>
                      <a:endParaRPr lang="nb-NO" sz="2000" dirty="0"/>
                    </a:p>
                  </a:txBody>
                  <a:tcPr>
                    <a:noFill/>
                  </a:tcPr>
                </a:tc>
              </a:tr>
            </a:tbl>
          </a:graphicData>
        </a:graphic>
      </p:graphicFrame>
      <p:sp>
        <p:nvSpPr>
          <p:cNvPr id="3" name="TekstSylinder 2"/>
          <p:cNvSpPr txBox="1"/>
          <p:nvPr/>
        </p:nvSpPr>
        <p:spPr>
          <a:xfrm>
            <a:off x="326003" y="6082748"/>
            <a:ext cx="1486894" cy="628153"/>
          </a:xfrm>
          <a:prstGeom prst="rect">
            <a:avLst/>
          </a:prstGeom>
          <a:solidFill>
            <a:schemeClr val="bg1"/>
          </a:solidFill>
        </p:spPr>
        <p:txBody>
          <a:bodyPr wrap="square" rtlCol="0">
            <a:spAutoFit/>
          </a:bodyPr>
          <a:lstStyle/>
          <a:p>
            <a:endParaRPr lang="nb-NO" dirty="0"/>
          </a:p>
        </p:txBody>
      </p:sp>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47" y="6104244"/>
            <a:ext cx="1967072" cy="601362"/>
          </a:xfrm>
          <a:prstGeom prst="rect">
            <a:avLst/>
          </a:prstGeom>
        </p:spPr>
      </p:pic>
    </p:spTree>
    <p:extLst>
      <p:ext uri="{BB962C8B-B14F-4D97-AF65-F5344CB8AC3E}">
        <p14:creationId xmlns:p14="http://schemas.microsoft.com/office/powerpoint/2010/main" val="1797998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Erfarte forbedringer</a:t>
            </a:r>
            <a:endParaRPr lang="nb-NO" dirty="0"/>
          </a:p>
        </p:txBody>
      </p:sp>
      <p:sp>
        <p:nvSpPr>
          <p:cNvPr id="3" name="Plassholder for innhold 2"/>
          <p:cNvSpPr>
            <a:spLocks noGrp="1"/>
          </p:cNvSpPr>
          <p:nvPr>
            <p:ph idx="1"/>
          </p:nvPr>
        </p:nvSpPr>
        <p:spPr/>
        <p:txBody>
          <a:bodyPr/>
          <a:lstStyle/>
          <a:p>
            <a:r>
              <a:rPr lang="nb-NO" dirty="0" smtClean="0"/>
              <a:t>Oppnåelse av lokal målsetting</a:t>
            </a:r>
          </a:p>
          <a:p>
            <a:r>
              <a:rPr lang="nb-NO" dirty="0" smtClean="0"/>
              <a:t>Lavere terskel for å ta kontakt med andre fagpersoner</a:t>
            </a:r>
          </a:p>
          <a:p>
            <a:pPr marL="0" indent="0">
              <a:buNone/>
            </a:pPr>
            <a:endParaRPr lang="nb-NO" dirty="0" smtClean="0"/>
          </a:p>
          <a:p>
            <a:pPr marL="0" indent="0">
              <a:buNone/>
            </a:pPr>
            <a:endParaRPr lang="nb-NO" dirty="0"/>
          </a:p>
        </p:txBody>
      </p:sp>
      <p:sp>
        <p:nvSpPr>
          <p:cNvPr id="5" name="TekstSylinder 4"/>
          <p:cNvSpPr txBox="1"/>
          <p:nvPr/>
        </p:nvSpPr>
        <p:spPr>
          <a:xfrm>
            <a:off x="1640264" y="3101419"/>
            <a:ext cx="7711126" cy="1938992"/>
          </a:xfrm>
          <a:prstGeom prst="rect">
            <a:avLst/>
          </a:prstGeom>
          <a:solidFill>
            <a:schemeClr val="accent6">
              <a:lumMod val="20000"/>
              <a:lumOff val="80000"/>
            </a:schemeClr>
          </a:solidFill>
        </p:spPr>
        <p:txBody>
          <a:bodyPr wrap="square" rtlCol="0">
            <a:spAutoFit/>
          </a:bodyPr>
          <a:lstStyle/>
          <a:p>
            <a:r>
              <a:rPr lang="nb-NO" sz="2400" i="1" dirty="0"/>
              <a:t>Det varierer jo, noen leger er kjempeflinke mens andre må vi mase litt på da … men de fleste har blitt veldig bra til å følge opp. Med den kontakten og samarbeidet vi har nå er det blitt mye lettere enn før … og det er kanskje grunnen til at vi ikke har gjort flere LMG? (Sykepleier, hjemmetjenesten).</a:t>
            </a:r>
            <a:endParaRPr lang="nb-NO" sz="2400" dirty="0"/>
          </a:p>
        </p:txBody>
      </p:sp>
      <p:sp>
        <p:nvSpPr>
          <p:cNvPr id="4" name="TekstSylinder 3"/>
          <p:cNvSpPr txBox="1"/>
          <p:nvPr/>
        </p:nvSpPr>
        <p:spPr>
          <a:xfrm>
            <a:off x="294198" y="6058894"/>
            <a:ext cx="1494845" cy="683812"/>
          </a:xfrm>
          <a:prstGeom prst="rect">
            <a:avLst/>
          </a:prstGeom>
          <a:solidFill>
            <a:schemeClr val="bg1"/>
          </a:solidFill>
        </p:spPr>
        <p:txBody>
          <a:bodyPr wrap="square" rtlCol="0">
            <a:spAutoFit/>
          </a:bodyPr>
          <a:lstStyle/>
          <a:p>
            <a:endParaRPr lang="nb-NO" dirty="0"/>
          </a:p>
        </p:txBody>
      </p:sp>
      <p:pic>
        <p:nvPicPr>
          <p:cNvPr id="6" name="Bil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47" y="6104244"/>
            <a:ext cx="1967072" cy="601362"/>
          </a:xfrm>
          <a:prstGeom prst="rect">
            <a:avLst/>
          </a:prstGeom>
        </p:spPr>
      </p:pic>
    </p:spTree>
    <p:extLst>
      <p:ext uri="{BB962C8B-B14F-4D97-AF65-F5344CB8AC3E}">
        <p14:creationId xmlns:p14="http://schemas.microsoft.com/office/powerpoint/2010/main" val="1961234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Erfarte forbedringer forts.</a:t>
            </a:r>
            <a:endParaRPr lang="nb-NO" dirty="0"/>
          </a:p>
        </p:txBody>
      </p:sp>
      <p:sp>
        <p:nvSpPr>
          <p:cNvPr id="3" name="Plassholder for innhold 2"/>
          <p:cNvSpPr>
            <a:spLocks noGrp="1"/>
          </p:cNvSpPr>
          <p:nvPr>
            <p:ph idx="1"/>
          </p:nvPr>
        </p:nvSpPr>
        <p:spPr/>
        <p:txBody>
          <a:bodyPr/>
          <a:lstStyle/>
          <a:p>
            <a:r>
              <a:rPr lang="nb-NO" dirty="0"/>
              <a:t>Leger som er interesserte og tar </a:t>
            </a:r>
            <a:r>
              <a:rPr lang="nb-NO" dirty="0" smtClean="0"/>
              <a:t>initiativ</a:t>
            </a:r>
          </a:p>
          <a:p>
            <a:endParaRPr lang="nb-NO" dirty="0"/>
          </a:p>
          <a:p>
            <a:endParaRPr lang="nb-NO" dirty="0" smtClean="0"/>
          </a:p>
          <a:p>
            <a:pPr marL="0" indent="0">
              <a:buNone/>
            </a:pPr>
            <a:endParaRPr lang="nb-NO" dirty="0"/>
          </a:p>
          <a:p>
            <a:r>
              <a:rPr lang="nb-NO" dirty="0"/>
              <a:t>Opplevelse av egen læring og ny faglig bevissthet</a:t>
            </a:r>
          </a:p>
          <a:p>
            <a:pPr marL="0" indent="0">
              <a:buNone/>
            </a:pPr>
            <a:endParaRPr lang="nb-NO" dirty="0"/>
          </a:p>
        </p:txBody>
      </p:sp>
      <p:sp>
        <p:nvSpPr>
          <p:cNvPr id="4" name="TekstSylinder 3"/>
          <p:cNvSpPr txBox="1"/>
          <p:nvPr/>
        </p:nvSpPr>
        <p:spPr>
          <a:xfrm>
            <a:off x="1282045" y="2330263"/>
            <a:ext cx="7588577" cy="1323439"/>
          </a:xfrm>
          <a:prstGeom prst="rect">
            <a:avLst/>
          </a:prstGeom>
          <a:solidFill>
            <a:schemeClr val="accent3">
              <a:lumMod val="40000"/>
              <a:lumOff val="60000"/>
            </a:schemeClr>
          </a:solidFill>
        </p:spPr>
        <p:txBody>
          <a:bodyPr wrap="square" rtlCol="0">
            <a:spAutoFit/>
          </a:bodyPr>
          <a:lstStyle/>
          <a:p>
            <a:r>
              <a:rPr lang="nb-NO" sz="2000" i="1" dirty="0"/>
              <a:t>Det har nok blitt bedre, vi får jo spørsmål fra leger om at vi må sende oppdaterte lister for de (pasientene) er ikke innom fastlegen sin så ofte. Og de kan jo ha vært på </a:t>
            </a:r>
            <a:r>
              <a:rPr lang="nb-NO" sz="2000" i="1" dirty="0" smtClean="0"/>
              <a:t>legevakt </a:t>
            </a:r>
            <a:r>
              <a:rPr lang="nb-NO" sz="2000" i="1" dirty="0"/>
              <a:t>eller innom sykehuset og … (Sykepleier, hjemmetjenesten).</a:t>
            </a:r>
            <a:endParaRPr lang="nb-NO" sz="2000" dirty="0"/>
          </a:p>
        </p:txBody>
      </p:sp>
      <p:sp>
        <p:nvSpPr>
          <p:cNvPr id="5" name="TekstSylinder 4"/>
          <p:cNvSpPr txBox="1"/>
          <p:nvPr/>
        </p:nvSpPr>
        <p:spPr>
          <a:xfrm>
            <a:off x="2989868" y="4372908"/>
            <a:ext cx="6212264" cy="1938992"/>
          </a:xfrm>
          <a:prstGeom prst="rect">
            <a:avLst/>
          </a:prstGeom>
          <a:solidFill>
            <a:schemeClr val="accent3">
              <a:lumMod val="20000"/>
              <a:lumOff val="80000"/>
            </a:schemeClr>
          </a:solidFill>
        </p:spPr>
        <p:txBody>
          <a:bodyPr wrap="square" rtlCol="0">
            <a:spAutoFit/>
          </a:bodyPr>
          <a:lstStyle/>
          <a:p>
            <a:r>
              <a:rPr lang="nb-NO" sz="2000" i="1" dirty="0"/>
              <a:t>Har lært mye om interaksjoner og den biten da … mye er farmasøytens fortjeneste. Farmasøyten tar opp ulike problematikker og ser for eksempel at det ikke er hensiktsmessige medisiner på grunn av nyrefunksjon eller farmasøyten vet hvor store doser som er tålbare. Det er veldig lærerikt. (Sykepleier, sykehjem).</a:t>
            </a:r>
            <a:endParaRPr lang="nb-NO" sz="2000" dirty="0"/>
          </a:p>
        </p:txBody>
      </p:sp>
      <p:sp>
        <p:nvSpPr>
          <p:cNvPr id="6" name="TekstSylinder 5"/>
          <p:cNvSpPr txBox="1"/>
          <p:nvPr/>
        </p:nvSpPr>
        <p:spPr>
          <a:xfrm>
            <a:off x="365760" y="5995283"/>
            <a:ext cx="1518699" cy="763326"/>
          </a:xfrm>
          <a:prstGeom prst="rect">
            <a:avLst/>
          </a:prstGeom>
          <a:solidFill>
            <a:schemeClr val="bg1"/>
          </a:solidFill>
        </p:spPr>
        <p:txBody>
          <a:bodyPr wrap="square" rtlCol="0">
            <a:spAutoFit/>
          </a:bodyPr>
          <a:lstStyle/>
          <a:p>
            <a:endParaRPr lang="nb-NO" dirty="0"/>
          </a:p>
        </p:txBody>
      </p:sp>
      <p:pic>
        <p:nvPicPr>
          <p:cNvPr id="7" name="Bil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47" y="6104244"/>
            <a:ext cx="1967072" cy="601362"/>
          </a:xfrm>
          <a:prstGeom prst="rect">
            <a:avLst/>
          </a:prstGeom>
        </p:spPr>
      </p:pic>
    </p:spTree>
    <p:extLst>
      <p:ext uri="{BB962C8B-B14F-4D97-AF65-F5344CB8AC3E}">
        <p14:creationId xmlns:p14="http://schemas.microsoft.com/office/powerpoint/2010/main" val="1280266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Forbedringer er skjøre</a:t>
            </a:r>
            <a:endParaRPr lang="nb-NO" dirty="0"/>
          </a:p>
        </p:txBody>
      </p:sp>
      <p:sp>
        <p:nvSpPr>
          <p:cNvPr id="3" name="Plassholder for innhold 2"/>
          <p:cNvSpPr>
            <a:spLocks noGrp="1"/>
          </p:cNvSpPr>
          <p:nvPr>
            <p:ph idx="1"/>
          </p:nvPr>
        </p:nvSpPr>
        <p:spPr/>
        <p:txBody>
          <a:bodyPr/>
          <a:lstStyle/>
          <a:p>
            <a:r>
              <a:rPr lang="nb-NO" dirty="0" smtClean="0"/>
              <a:t>Kunnskap er festet hos personer og ikke i systemet</a:t>
            </a:r>
          </a:p>
          <a:p>
            <a:pPr marL="0" indent="0">
              <a:buNone/>
            </a:pPr>
            <a:endParaRPr lang="nb-NO" dirty="0" smtClean="0"/>
          </a:p>
          <a:p>
            <a:endParaRPr lang="nb-NO" dirty="0"/>
          </a:p>
        </p:txBody>
      </p:sp>
      <p:sp>
        <p:nvSpPr>
          <p:cNvPr id="4" name="TekstSylinder 3"/>
          <p:cNvSpPr txBox="1"/>
          <p:nvPr/>
        </p:nvSpPr>
        <p:spPr>
          <a:xfrm>
            <a:off x="1065229" y="2379505"/>
            <a:ext cx="6268824" cy="1631216"/>
          </a:xfrm>
          <a:prstGeom prst="rect">
            <a:avLst/>
          </a:prstGeom>
          <a:solidFill>
            <a:srgbClr val="F56FF5">
              <a:alpha val="56863"/>
            </a:srgbClr>
          </a:solidFill>
        </p:spPr>
        <p:txBody>
          <a:bodyPr wrap="square" rtlCol="0">
            <a:spAutoFit/>
          </a:bodyPr>
          <a:lstStyle/>
          <a:p>
            <a:r>
              <a:rPr lang="nb-NO" sz="2000" i="1" dirty="0"/>
              <a:t>Nei, det har nok ikke helt nådd ut til oss andre. Og så er det sånn når du jobber i turnus, at du kanskje ikke er på jobb den dagen det blir snakket om det, så går en glipp av det. Derfor er det viktig at det skrives ned noen plass. (Sykepleier, hjemmetjenesten).</a:t>
            </a:r>
            <a:endParaRPr lang="nb-NO" sz="2000" dirty="0"/>
          </a:p>
        </p:txBody>
      </p:sp>
      <p:sp>
        <p:nvSpPr>
          <p:cNvPr id="5" name="TekstSylinder 4"/>
          <p:cNvSpPr txBox="1"/>
          <p:nvPr/>
        </p:nvSpPr>
        <p:spPr>
          <a:xfrm>
            <a:off x="4310427" y="3925973"/>
            <a:ext cx="6853286" cy="1938992"/>
          </a:xfrm>
          <a:prstGeom prst="rect">
            <a:avLst/>
          </a:prstGeom>
          <a:solidFill>
            <a:srgbClr val="F56FF5">
              <a:alpha val="22000"/>
            </a:srgbClr>
          </a:solidFill>
        </p:spPr>
        <p:txBody>
          <a:bodyPr wrap="square" rtlCol="0">
            <a:spAutoFit/>
          </a:bodyPr>
          <a:lstStyle/>
          <a:p>
            <a:r>
              <a:rPr lang="nb-NO" sz="2000" i="1" dirty="0"/>
              <a:t>Jeg husker at det ble nevnt på et sykepleiemøte hos oss altså, men vi var bare 3 -4 stykker som møtte. Det ble sagt at det var noen som var utpekt til å være med på legemiddelgjennomganger og at de skulle ta noen brukere hver. Men vi har ikke hørt noe mer om det. (Sykepleier, hjemmetjenesten).</a:t>
            </a:r>
            <a:endParaRPr lang="nb-NO" sz="2000" dirty="0"/>
          </a:p>
        </p:txBody>
      </p:sp>
      <p:sp>
        <p:nvSpPr>
          <p:cNvPr id="6" name="TekstSylinder 5"/>
          <p:cNvSpPr txBox="1"/>
          <p:nvPr/>
        </p:nvSpPr>
        <p:spPr>
          <a:xfrm>
            <a:off x="341906" y="6103504"/>
            <a:ext cx="1494845" cy="591494"/>
          </a:xfrm>
          <a:prstGeom prst="rect">
            <a:avLst/>
          </a:prstGeom>
          <a:solidFill>
            <a:schemeClr val="bg1"/>
          </a:solidFill>
        </p:spPr>
        <p:txBody>
          <a:bodyPr wrap="square" rtlCol="0">
            <a:spAutoFit/>
          </a:bodyPr>
          <a:lstStyle/>
          <a:p>
            <a:endParaRPr lang="nb-NO" dirty="0"/>
          </a:p>
        </p:txBody>
      </p:sp>
      <p:pic>
        <p:nvPicPr>
          <p:cNvPr id="7" name="Bil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47" y="6104244"/>
            <a:ext cx="1967072" cy="601362"/>
          </a:xfrm>
          <a:prstGeom prst="rect">
            <a:avLst/>
          </a:prstGeom>
        </p:spPr>
      </p:pic>
    </p:spTree>
    <p:extLst>
      <p:ext uri="{BB962C8B-B14F-4D97-AF65-F5344CB8AC3E}">
        <p14:creationId xmlns:p14="http://schemas.microsoft.com/office/powerpoint/2010/main" val="553839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a:t>
            </a:r>
            <a:r>
              <a:rPr lang="nb-NO" dirty="0" smtClean="0"/>
              <a:t>orbedringer er skjøre forts.</a:t>
            </a:r>
            <a:endParaRPr lang="nb-NO" dirty="0"/>
          </a:p>
        </p:txBody>
      </p:sp>
      <p:sp>
        <p:nvSpPr>
          <p:cNvPr id="3" name="Plassholder for innhold 2"/>
          <p:cNvSpPr>
            <a:spLocks noGrp="1"/>
          </p:cNvSpPr>
          <p:nvPr>
            <p:ph idx="1"/>
          </p:nvPr>
        </p:nvSpPr>
        <p:spPr/>
        <p:txBody>
          <a:bodyPr/>
          <a:lstStyle/>
          <a:p>
            <a:r>
              <a:rPr lang="nb-NO" dirty="0" smtClean="0"/>
              <a:t>Endring i ressurser kan velte framdrift</a:t>
            </a:r>
          </a:p>
          <a:p>
            <a:pPr>
              <a:buFontTx/>
              <a:buChar char="-"/>
            </a:pPr>
            <a:r>
              <a:rPr lang="nb-NO" dirty="0" smtClean="0"/>
              <a:t>Travelt i avdelingen</a:t>
            </a:r>
          </a:p>
          <a:p>
            <a:pPr>
              <a:buFontTx/>
              <a:buChar char="-"/>
            </a:pPr>
            <a:r>
              <a:rPr lang="nb-NO" dirty="0" smtClean="0"/>
              <a:t>Travel periode</a:t>
            </a:r>
          </a:p>
          <a:p>
            <a:pPr>
              <a:buFontTx/>
              <a:buChar char="-"/>
            </a:pPr>
            <a:r>
              <a:rPr lang="nb-NO" dirty="0" smtClean="0"/>
              <a:t>Sykmeldinger/vikarer</a:t>
            </a:r>
          </a:p>
          <a:p>
            <a:pPr>
              <a:buFontTx/>
              <a:buChar char="-"/>
            </a:pPr>
            <a:r>
              <a:rPr lang="nb-NO" dirty="0" smtClean="0"/>
              <a:t>Vikarleger/ny lege</a:t>
            </a:r>
          </a:p>
          <a:p>
            <a:pPr marL="0" indent="0">
              <a:buNone/>
            </a:pPr>
            <a:endParaRPr lang="nb-NO" dirty="0"/>
          </a:p>
        </p:txBody>
      </p:sp>
      <p:sp>
        <p:nvSpPr>
          <p:cNvPr id="4" name="TekstSylinder 3"/>
          <p:cNvSpPr txBox="1"/>
          <p:nvPr/>
        </p:nvSpPr>
        <p:spPr>
          <a:xfrm>
            <a:off x="341906" y="5979381"/>
            <a:ext cx="1383527" cy="803082"/>
          </a:xfrm>
          <a:prstGeom prst="rect">
            <a:avLst/>
          </a:prstGeom>
          <a:solidFill>
            <a:schemeClr val="bg1"/>
          </a:solidFill>
        </p:spPr>
        <p:txBody>
          <a:bodyPr wrap="square" rtlCol="0">
            <a:spAutoFit/>
          </a:bodyPr>
          <a:lstStyle/>
          <a:p>
            <a:endParaRPr lang="nb-NO" dirty="0"/>
          </a:p>
        </p:txBody>
      </p:sp>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47" y="6104244"/>
            <a:ext cx="1967072" cy="601362"/>
          </a:xfrm>
          <a:prstGeom prst="rect">
            <a:avLst/>
          </a:prstGeom>
        </p:spPr>
      </p:pic>
      <p:sp>
        <p:nvSpPr>
          <p:cNvPr id="6" name="TekstSylinder 5"/>
          <p:cNvSpPr txBox="1"/>
          <p:nvPr/>
        </p:nvSpPr>
        <p:spPr>
          <a:xfrm>
            <a:off x="4516340" y="4072379"/>
            <a:ext cx="6837459" cy="1631216"/>
          </a:xfrm>
          <a:prstGeom prst="rect">
            <a:avLst/>
          </a:prstGeom>
          <a:solidFill>
            <a:srgbClr val="B62DC1">
              <a:alpha val="19000"/>
            </a:srgbClr>
          </a:solidFill>
        </p:spPr>
        <p:txBody>
          <a:bodyPr wrap="square" rtlCol="0">
            <a:spAutoFit/>
          </a:bodyPr>
          <a:lstStyle/>
          <a:p>
            <a:r>
              <a:rPr lang="nb-NO" sz="2000" dirty="0" smtClean="0"/>
              <a:t>Vi har en ganske travel hverdag. Det </a:t>
            </a:r>
            <a:r>
              <a:rPr lang="nb-NO" sz="2000" dirty="0"/>
              <a:t>er ikke alltid så enkelt. Vi prøver jo å </a:t>
            </a:r>
            <a:r>
              <a:rPr lang="nb-NO" sz="2000" dirty="0" smtClean="0"/>
              <a:t>«kjøre» </a:t>
            </a:r>
            <a:r>
              <a:rPr lang="nb-NO" sz="2000" dirty="0"/>
              <a:t>flere i gangen, og da kan det ikke være mye forsinkelser på legetimene </a:t>
            </a:r>
            <a:r>
              <a:rPr lang="nb-NO" sz="2000" dirty="0" smtClean="0"/>
              <a:t>heller…// </a:t>
            </a:r>
            <a:r>
              <a:rPr lang="nb-NO" sz="2000" dirty="0"/>
              <a:t>En lege sluttet nylig og han var fastlege til nesten halvparten av brukerne </a:t>
            </a:r>
            <a:r>
              <a:rPr lang="nb-NO" sz="2000" dirty="0" smtClean="0"/>
              <a:t>våre….(sykepleier, hjemmetjenesten)</a:t>
            </a:r>
            <a:endParaRPr lang="nb-NO" sz="2000" dirty="0"/>
          </a:p>
        </p:txBody>
      </p:sp>
    </p:spTree>
    <p:extLst>
      <p:ext uri="{BB962C8B-B14F-4D97-AF65-F5344CB8AC3E}">
        <p14:creationId xmlns:p14="http://schemas.microsoft.com/office/powerpoint/2010/main" val="298720128"/>
      </p:ext>
    </p:extLst>
  </p:cSld>
  <p:clrMapOvr>
    <a:masterClrMapping/>
  </p:clrMapOvr>
</p:sld>
</file>

<file path=ppt/theme/theme1.xml><?xml version="1.0" encoding="utf-8"?>
<a:theme xmlns:a="http://schemas.openxmlformats.org/drawingml/2006/main" name="Egendefinert utforming">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mal_Nord_norsk.potx [Skrivebeskyttet]" id="{245EB47C-008C-4DB0-88FA-2BB9C907195A}" vid="{578D75C3-1835-49F9-945F-C79A60CD9FE9}"/>
    </a:ext>
  </a:extLst>
</a:theme>
</file>

<file path=ppt/theme/theme2.xml><?xml version="1.0" encoding="utf-8"?>
<a:theme xmlns:a="http://schemas.openxmlformats.org/drawingml/2006/main" name="1_Egendefinert utforming">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mal_Nord_norsk.potx [Skrivebeskyttet]" id="{245EB47C-008C-4DB0-88FA-2BB9C907195A}" vid="{9D6C9737-E83C-4725-A55C-5C9759C115B0}"/>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888568379483D4E867A0C63E0CDC9CF" ma:contentTypeVersion="3" ma:contentTypeDescription="Opprett et nytt dokument." ma:contentTypeScope="" ma:versionID="04725dc4bc3e5a3a7a30d7c8f3c58fbe">
  <xsd:schema xmlns:xsd="http://www.w3.org/2001/XMLSchema" xmlns:xs="http://www.w3.org/2001/XMLSchema" xmlns:p="http://schemas.microsoft.com/office/2006/metadata/properties" xmlns:ns1="http://schemas.microsoft.com/sharepoint/v3" xmlns:ns2="73051fd9-4e97-408e-94f7-903861a0153e" targetNamespace="http://schemas.microsoft.com/office/2006/metadata/properties" ma:root="true" ma:fieldsID="157f2e62d0d5d30dbdfafac90fbf4cf4" ns1:_="" ns2:_="">
    <xsd:import namespace="http://schemas.microsoft.com/sharepoint/v3"/>
    <xsd:import namespace="73051fd9-4e97-408e-94f7-903861a0153e"/>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Planlagt startdato" ma:description="Planlagt startdato er en områdekolonne som opprettes av publiseringsfunksjonen. Den brukes til å angi dato og klokkeslett for når denne siden vises for første gang for besøkende på området." ma:hidden="true" ma:internalName="PublishingStartDate">
      <xsd:simpleType>
        <xsd:restriction base="dms:Unknown"/>
      </xsd:simpleType>
    </xsd:element>
    <xsd:element name="PublishingExpirationDate" ma:index="9" nillable="true" ma:displayName="Planlagt utløpsdato" ma:description="Planlagt sluttdato er en områdekolonne som opprettes av publiseringsfunksjonen. Den brukes til å angi dato og klokkeslett for når denne siden ikke lenger vises for besøkende på området."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3051fd9-4e97-408e-94f7-903861a0153e" elementFormDefault="qualified">
    <xsd:import namespace="http://schemas.microsoft.com/office/2006/documentManagement/types"/>
    <xsd:import namespace="http://schemas.microsoft.com/office/infopath/2007/PartnerControls"/>
    <xsd:element name="SharedWithUsers" ma:index="10"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D1AAF4-BAA3-4508-A5DA-13F2003997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3051fd9-4e97-408e-94f7-903861a015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DE106F-0013-46E3-8999-D4432D63BEAD}">
  <ds:schemaRefs>
    <ds:schemaRef ds:uri="http://schemas.microsoft.com/office/2006/documentManagement/types"/>
    <ds:schemaRef ds:uri="73051fd9-4e97-408e-94f7-903861a0153e"/>
    <ds:schemaRef ds:uri="http://schemas.openxmlformats.org/package/2006/metadata/core-properties"/>
    <ds:schemaRef ds:uri="http://schemas.microsoft.com/office/infopath/2007/PartnerControls"/>
    <ds:schemaRef ds:uri="http://purl.org/dc/terms/"/>
    <ds:schemaRef ds:uri="http://www.w3.org/XML/1998/namespace"/>
    <ds:schemaRef ds:uri="http://schemas.microsoft.com/sharepoint/v3"/>
    <ds:schemaRef ds:uri="http://purl.org/dc/dcmitype/"/>
    <ds:schemaRef ds:uri="http://purl.org/dc/elements/1.1/"/>
    <ds:schemaRef ds:uri="http://schemas.microsoft.com/office/2006/metadata/properties"/>
  </ds:schemaRefs>
</ds:datastoreItem>
</file>

<file path=customXml/itemProps3.xml><?xml version="1.0" encoding="utf-8"?>
<ds:datastoreItem xmlns:ds="http://schemas.openxmlformats.org/officeDocument/2006/customXml" ds:itemID="{80159778-11BA-4293-B543-6B5F96D967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PPmal_Nord_norsk</Template>
  <TotalTime>1588</TotalTime>
  <Words>1201</Words>
  <Application>Microsoft Office PowerPoint</Application>
  <PresentationFormat>Widescreen</PresentationFormat>
  <Paragraphs>230</Paragraphs>
  <Slides>13</Slides>
  <Notes>2</Notes>
  <HiddenSlides>0</HiddenSlides>
  <MMClips>0</MMClips>
  <ScaleCrop>false</ScaleCrop>
  <HeadingPairs>
    <vt:vector size="6" baseType="variant">
      <vt:variant>
        <vt:lpstr>Brukte skrifter</vt:lpstr>
      </vt:variant>
      <vt:variant>
        <vt:i4>4</vt:i4>
      </vt:variant>
      <vt:variant>
        <vt:lpstr>Tema</vt:lpstr>
      </vt:variant>
      <vt:variant>
        <vt:i4>2</vt:i4>
      </vt:variant>
      <vt:variant>
        <vt:lpstr>Lysbildetitler</vt:lpstr>
      </vt:variant>
      <vt:variant>
        <vt:i4>13</vt:i4>
      </vt:variant>
    </vt:vector>
  </HeadingPairs>
  <TitlesOfParts>
    <vt:vector size="19" baseType="lpstr">
      <vt:lpstr>Arial</vt:lpstr>
      <vt:lpstr>Calibri</vt:lpstr>
      <vt:lpstr>Calibri Light</vt:lpstr>
      <vt:lpstr>Times New Roman</vt:lpstr>
      <vt:lpstr>Egendefinert utforming</vt:lpstr>
      <vt:lpstr>1_Egendefinert utforming</vt:lpstr>
      <vt:lpstr>Delprosjekt 3</vt:lpstr>
      <vt:lpstr>Prosjektgruppe</vt:lpstr>
      <vt:lpstr>Hensikt og metoder</vt:lpstr>
      <vt:lpstr>Fokusgruppeintervju</vt:lpstr>
      <vt:lpstr>Funn</vt:lpstr>
      <vt:lpstr>Erfarte forbedringer</vt:lpstr>
      <vt:lpstr>Erfarte forbedringer forts.</vt:lpstr>
      <vt:lpstr>Forbedringer er skjøre</vt:lpstr>
      <vt:lpstr>Forbedringer er skjøre forts.</vt:lpstr>
      <vt:lpstr>Spørreundersøkelse</vt:lpstr>
      <vt:lpstr>Legemiddelgjennomganger</vt:lpstr>
      <vt:lpstr>Samstemming av legemiddellister</vt:lpstr>
      <vt:lpstr>PowerPoint-presentasjon</vt:lpstr>
    </vt:vector>
  </TitlesOfParts>
  <Company>Høgskolen i Nord-Trøndelag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Hva skjer i kommunene etter læringsnettverket?</dc:title>
  <dc:creator>Devik Siri Andreassen</dc:creator>
  <cp:lastModifiedBy>Lange Kirsten</cp:lastModifiedBy>
  <cp:revision>88</cp:revision>
  <dcterms:created xsi:type="dcterms:W3CDTF">2016-09-22T08:38:20Z</dcterms:created>
  <dcterms:modified xsi:type="dcterms:W3CDTF">2016-11-22T07:41:57Z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0x0101004888568379483D4E867A0C63E0CDC9CF</vt:lpwstr>
  </property>
</Properties>
</file>