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2" r:id="rId4"/>
    <p:sldId id="281" r:id="rId5"/>
    <p:sldId id="283" r:id="rId6"/>
    <p:sldId id="268" r:id="rId7"/>
    <p:sldId id="278" r:id="rId8"/>
    <p:sldId id="279" r:id="rId9"/>
    <p:sldId id="259" r:id="rId10"/>
    <p:sldId id="260" r:id="rId11"/>
    <p:sldId id="271" r:id="rId12"/>
    <p:sldId id="272" r:id="rId13"/>
    <p:sldId id="273" r:id="rId14"/>
    <p:sldId id="292" r:id="rId15"/>
    <p:sldId id="264" r:id="rId16"/>
    <p:sldId id="270" r:id="rId17"/>
    <p:sldId id="284" r:id="rId18"/>
    <p:sldId id="291" r:id="rId19"/>
    <p:sldId id="277" r:id="rId20"/>
    <p:sldId id="275" r:id="rId21"/>
    <p:sldId id="276" r:id="rId22"/>
    <p:sldId id="285" r:id="rId23"/>
    <p:sldId id="290" r:id="rId24"/>
    <p:sldId id="286" r:id="rId25"/>
    <p:sldId id="287" r:id="rId26"/>
    <p:sldId id="288" r:id="rId27"/>
    <p:sldId id="289" r:id="rId28"/>
    <p:sldId id="266" r:id="rId29"/>
    <p:sldId id="267" r:id="rId30"/>
    <p:sldId id="294" r:id="rId31"/>
    <p:sldId id="265" r:id="rId32"/>
    <p:sldId id="280" r:id="rId33"/>
    <p:sldId id="293" r:id="rId34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C0BA-5F24-FE49-9E41-1FFD7BB91E55}" type="datetimeFigureOut">
              <a:rPr lang="nb-NO" smtClean="0"/>
              <a:t>28.11.2016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CE3D-FC5A-5B4E-AEDF-EACBEAE363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538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C0BA-5F24-FE49-9E41-1FFD7BB91E55}" type="datetimeFigureOut">
              <a:rPr lang="nb-NO" smtClean="0"/>
              <a:t>28.11.2016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CE3D-FC5A-5B4E-AEDF-EACBEAE363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13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C0BA-5F24-FE49-9E41-1FFD7BB91E55}" type="datetimeFigureOut">
              <a:rPr lang="nb-NO" smtClean="0"/>
              <a:t>28.11.2016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CE3D-FC5A-5B4E-AEDF-EACBEAE363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821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C0BA-5F24-FE49-9E41-1FFD7BB91E55}" type="datetimeFigureOut">
              <a:rPr lang="nb-NO" smtClean="0"/>
              <a:t>28.11.2016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CE3D-FC5A-5B4E-AEDF-EACBEAE363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648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C0BA-5F24-FE49-9E41-1FFD7BB91E55}" type="datetimeFigureOut">
              <a:rPr lang="nb-NO" smtClean="0"/>
              <a:t>28.11.2016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CE3D-FC5A-5B4E-AEDF-EACBEAE363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32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C0BA-5F24-FE49-9E41-1FFD7BB91E55}" type="datetimeFigureOut">
              <a:rPr lang="nb-NO" smtClean="0"/>
              <a:t>28.11.2016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CE3D-FC5A-5B4E-AEDF-EACBEAE363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780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C0BA-5F24-FE49-9E41-1FFD7BB91E55}" type="datetimeFigureOut">
              <a:rPr lang="nb-NO" smtClean="0"/>
              <a:t>28.11.2016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CE3D-FC5A-5B4E-AEDF-EACBEAE363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498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C0BA-5F24-FE49-9E41-1FFD7BB91E55}" type="datetimeFigureOut">
              <a:rPr lang="nb-NO" smtClean="0"/>
              <a:t>28.11.2016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CE3D-FC5A-5B4E-AEDF-EACBEAE363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2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C0BA-5F24-FE49-9E41-1FFD7BB91E55}" type="datetimeFigureOut">
              <a:rPr lang="nb-NO" smtClean="0"/>
              <a:t>28.11.2016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CE3D-FC5A-5B4E-AEDF-EACBEAE363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712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C0BA-5F24-FE49-9E41-1FFD7BB91E55}" type="datetimeFigureOut">
              <a:rPr lang="nb-NO" smtClean="0"/>
              <a:t>28.11.2016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CE3D-FC5A-5B4E-AEDF-EACBEAE363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757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C0BA-5F24-FE49-9E41-1FFD7BB91E55}" type="datetimeFigureOut">
              <a:rPr lang="nb-NO" smtClean="0"/>
              <a:t>28.11.2016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CE3D-FC5A-5B4E-AEDF-EACBEAE363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817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C0BA-5F24-FE49-9E41-1FFD7BB91E55}" type="datetimeFigureOut">
              <a:rPr lang="nb-NO" smtClean="0"/>
              <a:t>28.11.2016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3CE3D-FC5A-5B4E-AEDF-EACBEAE363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704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25351"/>
            <a:ext cx="7772400" cy="2275099"/>
          </a:xfrm>
        </p:spPr>
        <p:txBody>
          <a:bodyPr>
            <a:normAutofit/>
          </a:bodyPr>
          <a:lstStyle/>
          <a:p>
            <a:r>
              <a:rPr lang="nb-NO" dirty="0"/>
              <a:t>M</a:t>
            </a:r>
            <a:r>
              <a:rPr lang="nb-NO" dirty="0" smtClean="0"/>
              <a:t>edikamentlister til begjær og besvær.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dirty="0" smtClean="0">
                <a:solidFill>
                  <a:schemeClr val="tx1"/>
                </a:solidFill>
              </a:rPr>
              <a:t>Svenn Morten Iversen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Fastlege Bakklandet legekontor; Namsos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Praksiskonsulent Sykehuset Namsos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tx1"/>
                </a:solidFill>
              </a:rPr>
              <a:t>Trygg legemiddelbruk i kommunehelsetjenesten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Steinkjer Rådhus 23. november 2016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9874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b-NO" dirty="0" smtClean="0"/>
              <a:t>Sykehjem </a:t>
            </a:r>
            <a:r>
              <a:rPr lang="nb-NO" dirty="0"/>
              <a:t>ofte 1-3 uker før epikrise kommer, avhengig av når det er tilsynslege, og arbeidsmengde</a:t>
            </a:r>
          </a:p>
          <a:p>
            <a:pPr lvl="1"/>
            <a:r>
              <a:rPr lang="nb-NO" dirty="0"/>
              <a:t>Legevakt med varierende rutiner for sending av </a:t>
            </a:r>
            <a:r>
              <a:rPr lang="nb-NO" dirty="0" smtClean="0"/>
              <a:t>epikriser</a:t>
            </a:r>
          </a:p>
          <a:p>
            <a:pPr lvl="1"/>
            <a:r>
              <a:rPr lang="nb-NO" dirty="0"/>
              <a:t>Medikamentlister i henvisninger kan ha feil</a:t>
            </a:r>
            <a:r>
              <a:rPr lang="nb-NO" dirty="0" smtClean="0"/>
              <a:t>.</a:t>
            </a:r>
          </a:p>
          <a:p>
            <a:pPr lvl="1"/>
            <a:r>
              <a:rPr lang="nb-NO" dirty="0"/>
              <a:t>PLO meldinger har feil medikamentliste.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64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48640"/>
          </a:xfrm>
        </p:spPr>
        <p:txBody>
          <a:bodyPr>
            <a:normAutofit/>
          </a:bodyPr>
          <a:lstStyle/>
          <a:p>
            <a:r>
              <a:rPr lang="nb-NO" b="1" dirty="0" smtClean="0"/>
              <a:t>Samstemningsverktøy</a:t>
            </a:r>
            <a:br>
              <a:rPr lang="nb-NO" b="1" dirty="0" smtClean="0"/>
            </a:br>
            <a:r>
              <a:rPr lang="nb-NO" sz="1800" dirty="0" smtClean="0"/>
              <a:t>Ikke ATC, men på skrivemåte eller dosering. </a:t>
            </a:r>
            <a:br>
              <a:rPr lang="nb-NO" sz="1800" dirty="0" smtClean="0"/>
            </a:br>
            <a:r>
              <a:rPr lang="nb-NO" sz="1800" dirty="0" smtClean="0"/>
              <a:t> Må se over </a:t>
            </a:r>
            <a:r>
              <a:rPr lang="nb-NO" sz="1800" dirty="0" err="1" smtClean="0"/>
              <a:t>skirvemåte</a:t>
            </a:r>
            <a:r>
              <a:rPr lang="nb-NO" sz="1800" dirty="0" smtClean="0"/>
              <a:t> og dosering manuelt.</a:t>
            </a:r>
            <a:br>
              <a:rPr lang="nb-NO" sz="1800" dirty="0" smtClean="0"/>
            </a:br>
            <a:r>
              <a:rPr lang="nb-NO" sz="1800" dirty="0" err="1" smtClean="0"/>
              <a:t>Nitidig</a:t>
            </a:r>
            <a:r>
              <a:rPr lang="nb-NO" sz="1800" dirty="0" smtClean="0"/>
              <a:t> arbeid, på tross av elektronisk </a:t>
            </a:r>
            <a:r>
              <a:rPr lang="nb-NO" sz="1800" dirty="0" err="1" smtClean="0"/>
              <a:t>hjelpemidel</a:t>
            </a:r>
            <a:endParaRPr lang="nb-NO" dirty="0"/>
          </a:p>
        </p:txBody>
      </p:sp>
      <p:pic>
        <p:nvPicPr>
          <p:cNvPr id="4" name="Plassholder for innhold 3" descr="Skjermbilde 2016-11-06 kl. 23.27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7" b="7897"/>
          <a:stretch>
            <a:fillRect/>
          </a:stretch>
        </p:blipFill>
        <p:spPr>
          <a:xfrm>
            <a:off x="457200" y="3405188"/>
            <a:ext cx="8229600" cy="2700337"/>
          </a:xfrm>
        </p:spPr>
      </p:pic>
    </p:spTree>
    <p:extLst>
      <p:ext uri="{BB962C8B-B14F-4D97-AF65-F5344CB8AC3E}">
        <p14:creationId xmlns:p14="http://schemas.microsoft.com/office/powerpoint/2010/main" val="3167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471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Etter grovsortering oppdateres LIB</a:t>
            </a:r>
            <a:endParaRPr lang="nb-NO" b="1" dirty="0"/>
          </a:p>
        </p:txBody>
      </p:sp>
      <p:pic>
        <p:nvPicPr>
          <p:cNvPr id="4" name="Plassholder for innhold 3" descr="Skjermbilde 2016-11-06 kl. 23.35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5" b="12005"/>
          <a:stretch>
            <a:fillRect/>
          </a:stretch>
        </p:blipFill>
        <p:spPr>
          <a:xfrm>
            <a:off x="457200" y="1284298"/>
            <a:ext cx="8229600" cy="4841866"/>
          </a:xfrm>
        </p:spPr>
      </p:pic>
    </p:spTree>
    <p:extLst>
      <p:ext uri="{BB962C8B-B14F-4D97-AF65-F5344CB8AC3E}">
        <p14:creationId xmlns:p14="http://schemas.microsoft.com/office/powerpoint/2010/main" val="7100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49246"/>
            <a:ext cx="8229600" cy="789736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Etter at LIB er OK, må det samstemmes på nytt opp mot RF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1800" dirty="0" smtClean="0"/>
              <a:t>Her er det ingen verktøy, og vinduene en </a:t>
            </a:r>
            <a:r>
              <a:rPr lang="nb-NO" sz="1800" dirty="0" err="1" smtClean="0"/>
              <a:t>scroller</a:t>
            </a:r>
            <a:r>
              <a:rPr lang="nb-NO" sz="1800" dirty="0" smtClean="0"/>
              <a:t> gjennom er ikke oversiktlige. </a:t>
            </a:r>
            <a:endParaRPr lang="nb-NO" dirty="0"/>
          </a:p>
        </p:txBody>
      </p:sp>
      <p:pic>
        <p:nvPicPr>
          <p:cNvPr id="6" name="Plassholder for innhold 5" descr="Skjermbilde 2016-11-06 kl. 23.37.5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4" b="10864"/>
          <a:stretch>
            <a:fillRect/>
          </a:stretch>
        </p:blipFill>
        <p:spPr>
          <a:xfrm>
            <a:off x="457200" y="1399617"/>
            <a:ext cx="8229600" cy="5281612"/>
          </a:xfrm>
        </p:spPr>
      </p:pic>
      <p:sp>
        <p:nvSpPr>
          <p:cNvPr id="11" name="Minus 10"/>
          <p:cNvSpPr/>
          <p:nvPr/>
        </p:nvSpPr>
        <p:spPr>
          <a:xfrm>
            <a:off x="1995480" y="6084296"/>
            <a:ext cx="914400" cy="9144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Minus 11"/>
          <p:cNvSpPr/>
          <p:nvPr/>
        </p:nvSpPr>
        <p:spPr>
          <a:xfrm>
            <a:off x="2558931" y="6084296"/>
            <a:ext cx="914400" cy="9144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Minus 12"/>
          <p:cNvSpPr/>
          <p:nvPr/>
        </p:nvSpPr>
        <p:spPr>
          <a:xfrm>
            <a:off x="3146012" y="6084296"/>
            <a:ext cx="914400" cy="9144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65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Listen er samstemt!</a:t>
            </a:r>
            <a:endParaRPr lang="nb-NO" b="1" dirty="0"/>
          </a:p>
        </p:txBody>
      </p:sp>
      <p:pic>
        <p:nvPicPr>
          <p:cNvPr id="8" name="Plassholder for innhold 7" descr="celebration-balloo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3" b="22243"/>
          <a:stretch>
            <a:fillRect/>
          </a:stretch>
        </p:blipFill>
        <p:spPr>
          <a:xfrm>
            <a:off x="457200" y="1574800"/>
            <a:ext cx="8229600" cy="3437467"/>
          </a:xfrm>
        </p:spPr>
      </p:pic>
    </p:spTree>
    <p:extLst>
      <p:ext uri="{BB962C8B-B14F-4D97-AF65-F5344CB8AC3E}">
        <p14:creationId xmlns:p14="http://schemas.microsoft.com/office/powerpoint/2010/main" val="1540307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Eksempel fra hverdagen </a:t>
            </a:r>
            <a:r>
              <a:rPr lang="mr-IN" b="1" dirty="0" smtClean="0"/>
              <a:t>–</a:t>
            </a:r>
            <a:r>
              <a:rPr lang="nb-NO" b="1" dirty="0" smtClean="0"/>
              <a:t> case 1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Kvinne, 80 år. Samboende, bor i eget hus.  Fram til nå hatt ønske om å klare seg selv, inkludert medikasjon.</a:t>
            </a:r>
          </a:p>
          <a:p>
            <a:r>
              <a:rPr lang="nb-NO" dirty="0"/>
              <a:t>Røyk fra ung voksen alder. Hjerteinfarkt for 15 år siden, men </a:t>
            </a:r>
            <a:r>
              <a:rPr lang="nb-NO" dirty="0" smtClean="0"/>
              <a:t>den gang ingen </a:t>
            </a:r>
            <a:r>
              <a:rPr lang="nb-NO" dirty="0" err="1" smtClean="0"/>
              <a:t>anstrengelsesdyspnoe</a:t>
            </a:r>
            <a:r>
              <a:rPr lang="nb-NO" dirty="0" smtClean="0"/>
              <a:t>.</a:t>
            </a:r>
            <a:endParaRPr lang="nb-NO" dirty="0"/>
          </a:p>
          <a:p>
            <a:r>
              <a:rPr lang="nb-NO" dirty="0" smtClean="0"/>
              <a:t>KOLS, hjerneslag. Lavt BT gir utfordringer med sekundærprofylakse. Osteoporose, </a:t>
            </a:r>
            <a:r>
              <a:rPr lang="nb-NO" dirty="0" err="1" smtClean="0"/>
              <a:t>Hyperparathyreodisme</a:t>
            </a:r>
            <a:r>
              <a:rPr lang="nb-NO" dirty="0" smtClean="0"/>
              <a:t>. Iatrogen diabetes. Moderat nyresvikt.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08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 Relativt hyppige innleggelser og polikliniske vurderinger. En del besøk på legevakt</a:t>
            </a:r>
            <a:r>
              <a:rPr lang="nb-NO" dirty="0" smtClean="0"/>
              <a:t>.</a:t>
            </a:r>
          </a:p>
          <a:p>
            <a:r>
              <a:rPr lang="nb-NO" b="1" dirty="0" smtClean="0"/>
              <a:t>”</a:t>
            </a:r>
            <a:r>
              <a:rPr lang="nb-NO" b="1" dirty="0" err="1" smtClean="0"/>
              <a:t>Doktern</a:t>
            </a:r>
            <a:r>
              <a:rPr lang="nb-NO" b="1" dirty="0" smtClean="0"/>
              <a:t> på sjukehuset sa æ </a:t>
            </a:r>
            <a:r>
              <a:rPr lang="nb-NO" b="1" dirty="0" err="1" smtClean="0"/>
              <a:t>skoill</a:t>
            </a:r>
            <a:r>
              <a:rPr lang="nb-NO" b="1" dirty="0" smtClean="0"/>
              <a:t> ta </a:t>
            </a:r>
            <a:r>
              <a:rPr lang="nb-NO" b="1" dirty="0" err="1" smtClean="0"/>
              <a:t>ainna</a:t>
            </a:r>
            <a:r>
              <a:rPr lang="nb-NO" b="1" dirty="0" smtClean="0"/>
              <a:t> medisin, men æ tora </a:t>
            </a:r>
            <a:r>
              <a:rPr lang="nb-NO" b="1" dirty="0" err="1" smtClean="0"/>
              <a:t>itj</a:t>
            </a:r>
            <a:r>
              <a:rPr lang="nb-NO" b="1" dirty="0" smtClean="0"/>
              <a:t> </a:t>
            </a:r>
            <a:r>
              <a:rPr lang="nb-NO" b="1" dirty="0" err="1" smtClean="0"/>
              <a:t>forrainder</a:t>
            </a:r>
            <a:r>
              <a:rPr lang="nb-NO" b="1" dirty="0" smtClean="0"/>
              <a:t> </a:t>
            </a:r>
            <a:r>
              <a:rPr lang="nb-NO" b="1" dirty="0" err="1" smtClean="0"/>
              <a:t>nokkå</a:t>
            </a:r>
            <a:r>
              <a:rPr lang="nb-NO" b="1" dirty="0" smtClean="0"/>
              <a:t> før æ </a:t>
            </a:r>
            <a:r>
              <a:rPr lang="nb-NO" b="1" dirty="0" err="1" smtClean="0"/>
              <a:t>hadd</a:t>
            </a:r>
            <a:r>
              <a:rPr lang="nb-NO" b="1" dirty="0" smtClean="0"/>
              <a:t> </a:t>
            </a:r>
            <a:r>
              <a:rPr lang="nb-NO" b="1" dirty="0" err="1" smtClean="0"/>
              <a:t>vorri</a:t>
            </a:r>
            <a:r>
              <a:rPr lang="nb-NO" b="1" dirty="0" smtClean="0"/>
              <a:t> te </a:t>
            </a:r>
            <a:r>
              <a:rPr lang="nb-NO" b="1" dirty="0" err="1" smtClean="0"/>
              <a:t>dæ</a:t>
            </a:r>
            <a:r>
              <a:rPr lang="nb-NO" b="1" dirty="0" smtClean="0"/>
              <a:t>”</a:t>
            </a:r>
          </a:p>
          <a:p>
            <a:pPr lvl="1"/>
            <a:r>
              <a:rPr lang="nb-NO" dirty="0" smtClean="0"/>
              <a:t>Risikabelt med uklar medikasjon hos </a:t>
            </a:r>
            <a:r>
              <a:rPr lang="nb-NO" dirty="0" err="1" smtClean="0"/>
              <a:t>multimorbid</a:t>
            </a:r>
            <a:endParaRPr lang="nb-NO" dirty="0" smtClean="0"/>
          </a:p>
          <a:p>
            <a:pPr lvl="1"/>
            <a:r>
              <a:rPr lang="nb-NO" dirty="0" smtClean="0"/>
              <a:t>Tidligere negative erfaringer med medikasjon </a:t>
            </a:r>
            <a:r>
              <a:rPr lang="mr-IN" dirty="0" smtClean="0"/>
              <a:t>–</a:t>
            </a:r>
            <a:r>
              <a:rPr lang="nb-NO" dirty="0" smtClean="0"/>
              <a:t> hvem har dokumentasjon på dette?</a:t>
            </a:r>
          </a:p>
          <a:p>
            <a:pPr lvl="1"/>
            <a:r>
              <a:rPr lang="nb-NO" dirty="0" smtClean="0"/>
              <a:t>Tillitserklæring, sunn fornuft, eller galskap?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30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 descr="images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615" r="-4253" b="19547"/>
          <a:stretch/>
        </p:blipFill>
        <p:spPr>
          <a:xfrm>
            <a:off x="304055" y="0"/>
            <a:ext cx="8579486" cy="6858000"/>
          </a:xfrm>
        </p:spPr>
      </p:pic>
    </p:spTree>
    <p:extLst>
      <p:ext uri="{BB962C8B-B14F-4D97-AF65-F5344CB8AC3E}">
        <p14:creationId xmlns:p14="http://schemas.microsoft.com/office/powerpoint/2010/main" val="21232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Samhandling</a:t>
            </a:r>
            <a:endParaRPr lang="nb-NO" dirty="0"/>
          </a:p>
        </p:txBody>
      </p:sp>
      <p:pic>
        <p:nvPicPr>
          <p:cNvPr id="4" name="Plassholder for innhold 3" descr="thumb168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6" r="9846"/>
          <a:stretch>
            <a:fillRect/>
          </a:stretch>
        </p:blipFill>
        <p:spPr>
          <a:xfrm>
            <a:off x="457199" y="1600200"/>
            <a:ext cx="8229601" cy="4525963"/>
          </a:xfrm>
        </p:spPr>
      </p:pic>
    </p:spTree>
    <p:extLst>
      <p:ext uri="{BB962C8B-B14F-4D97-AF65-F5344CB8AC3E}">
        <p14:creationId xmlns:p14="http://schemas.microsoft.com/office/powerpoint/2010/main" val="2196554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Apotek og legekontor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Kan se ut for fastlegen at resepter er OK, men pas får ikke hentet ut sin medikasjon.</a:t>
            </a:r>
          </a:p>
          <a:p>
            <a:r>
              <a:rPr lang="nb-NO" dirty="0" smtClean="0"/>
              <a:t>Opplysninger i LIB om fortsatt gyldig resept samsvarer ikke med opplysninger i Reseptformidler. </a:t>
            </a:r>
          </a:p>
          <a:p>
            <a:r>
              <a:rPr lang="nb-NO" dirty="0" smtClean="0"/>
              <a:t>”</a:t>
            </a:r>
            <a:r>
              <a:rPr lang="nb-NO" dirty="0" err="1" smtClean="0"/>
              <a:t>Ska</a:t>
            </a:r>
            <a:r>
              <a:rPr lang="nb-NO" dirty="0" smtClean="0"/>
              <a:t> heint ut på </a:t>
            </a:r>
            <a:r>
              <a:rPr lang="nb-NO" dirty="0" err="1" smtClean="0"/>
              <a:t>aill</a:t>
            </a:r>
            <a:r>
              <a:rPr lang="nb-NO" dirty="0" smtClean="0"/>
              <a:t> </a:t>
            </a:r>
            <a:r>
              <a:rPr lang="nb-NO" dirty="0" err="1" smtClean="0"/>
              <a:t>reseptan</a:t>
            </a:r>
            <a:r>
              <a:rPr lang="nb-NO" dirty="0" smtClean="0"/>
              <a:t> mine” </a:t>
            </a:r>
            <a:r>
              <a:rPr lang="mr-IN" dirty="0" smtClean="0"/>
              <a:t>…</a:t>
            </a:r>
            <a:r>
              <a:rPr lang="nb-NO" dirty="0" smtClean="0"/>
              <a:t>.. Burde vært påkrevd å fremvise utskrift av medikamentliste?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34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Listerytter eller listeretter?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Ikke bare fastlegens behandlingsvalg skal inn på pasientens legemiddel liste</a:t>
            </a:r>
          </a:p>
          <a:p>
            <a:r>
              <a:rPr lang="nb-NO" dirty="0" smtClean="0"/>
              <a:t>Fastlegens liste gir er grunnlaget videre i behandlingskjeden.</a:t>
            </a:r>
          </a:p>
        </p:txBody>
      </p:sp>
    </p:spTree>
    <p:extLst>
      <p:ext uri="{BB962C8B-B14F-4D97-AF65-F5344CB8AC3E}">
        <p14:creationId xmlns:p14="http://schemas.microsoft.com/office/powerpoint/2010/main" val="33424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PLO meldinger og legemiddelopplysninger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Rutiner for melding til </a:t>
            </a:r>
            <a:r>
              <a:rPr lang="nb-NO" dirty="0" err="1" smtClean="0"/>
              <a:t>hj</a:t>
            </a:r>
            <a:r>
              <a:rPr lang="nb-NO" dirty="0" smtClean="0"/>
              <a:t> </a:t>
            </a:r>
            <a:r>
              <a:rPr lang="nb-NO" dirty="0" err="1" smtClean="0"/>
              <a:t>spl</a:t>
            </a:r>
            <a:r>
              <a:rPr lang="nb-NO" dirty="0" smtClean="0"/>
              <a:t> når </a:t>
            </a:r>
            <a:r>
              <a:rPr lang="nb-NO" dirty="0" err="1" smtClean="0"/>
              <a:t>Ordinasjonsort</a:t>
            </a:r>
            <a:r>
              <a:rPr lang="nb-NO" dirty="0" smtClean="0"/>
              <a:t> til Multidose?</a:t>
            </a:r>
          </a:p>
          <a:p>
            <a:r>
              <a:rPr lang="nb-NO" dirty="0" smtClean="0"/>
              <a:t>Egen opsjon for Legemiddelopplysninger når PLO mal skal velges, MEN..</a:t>
            </a:r>
          </a:p>
          <a:p>
            <a:pPr lvl="1"/>
            <a:r>
              <a:rPr lang="nb-NO" dirty="0" smtClean="0"/>
              <a:t>KUN faste medikamenter kommer med</a:t>
            </a:r>
          </a:p>
          <a:p>
            <a:pPr lvl="1"/>
            <a:r>
              <a:rPr lang="nb-NO" dirty="0" smtClean="0"/>
              <a:t>Medikasjon ved behov mangler</a:t>
            </a:r>
          </a:p>
          <a:p>
            <a:pPr lvl="1"/>
            <a:r>
              <a:rPr lang="nb-NO" dirty="0" smtClean="0"/>
              <a:t>Kurer mangler</a:t>
            </a:r>
          </a:p>
          <a:p>
            <a:pPr lvl="1"/>
            <a:r>
              <a:rPr lang="nb-NO" dirty="0" smtClean="0"/>
              <a:t>Ikke samsvar med innhold i PLO og multidose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89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Multidose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Ordinasjonskortet er fremdeles papir fra apotek, som kommer til legekontoret via fax.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Samstemmes manuelt</a:t>
            </a:r>
            <a:r>
              <a:rPr lang="nb-NO" dirty="0" smtClean="0"/>
              <a:t>, og korrigeringer gjøres for hånd, signeres og returneres via fax</a:t>
            </a:r>
          </a:p>
          <a:p>
            <a:r>
              <a:rPr lang="nb-NO" dirty="0" smtClean="0"/>
              <a:t>Endringer i LIB meldes ved at medikamentliste skrives ut, og at endringer merkes for hånd, før listen sendes til apotek via fax.</a:t>
            </a:r>
          </a:p>
          <a:p>
            <a:r>
              <a:rPr lang="nb-NO" dirty="0" smtClean="0"/>
              <a:t>Et problem løses, ved å lage nye mulige feilkilder.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89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 descr="Unknown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" b="7464"/>
          <a:stretch/>
        </p:blipFill>
        <p:spPr>
          <a:xfrm>
            <a:off x="457200" y="125219"/>
            <a:ext cx="8229600" cy="6732781"/>
          </a:xfrm>
        </p:spPr>
      </p:pic>
    </p:spTree>
    <p:extLst>
      <p:ext uri="{BB962C8B-B14F-4D97-AF65-F5344CB8AC3E}">
        <p14:creationId xmlns:p14="http://schemas.microsoft.com/office/powerpoint/2010/main" val="42863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Fastlegen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Kvinner 45 år, menn 50 år. </a:t>
            </a:r>
          </a:p>
          <a:p>
            <a:r>
              <a:rPr lang="nb-NO" dirty="0" smtClean="0"/>
              <a:t>Arbeidstid 46 t pr uke</a:t>
            </a:r>
          </a:p>
          <a:p>
            <a:pPr lvl="1"/>
            <a:r>
              <a:rPr lang="nb-NO" dirty="0" smtClean="0"/>
              <a:t>Spesialister i allmennmedisin (57,2%) arbeider flere timer. </a:t>
            </a:r>
          </a:p>
          <a:p>
            <a:pPr lvl="1"/>
            <a:r>
              <a:rPr lang="nb-NO" dirty="0"/>
              <a:t>Listelengde over 1400 arbeider </a:t>
            </a:r>
            <a:r>
              <a:rPr lang="nb-NO" dirty="0" smtClean="0"/>
              <a:t>flere timer</a:t>
            </a:r>
          </a:p>
          <a:p>
            <a:r>
              <a:rPr lang="nb-NO" dirty="0" smtClean="0"/>
              <a:t>Vakter kommer i tillegg, fritak fra 60 år.</a:t>
            </a:r>
          </a:p>
          <a:p>
            <a:r>
              <a:rPr lang="nb-NO" dirty="0" smtClean="0"/>
              <a:t>Gjennomsnittlig listelengde faller stadig, og er nå 1128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1924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 descr="images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5" b="5605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11048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Case 2 - </a:t>
            </a:r>
            <a:r>
              <a:rPr lang="nb-NO" b="1" dirty="0"/>
              <a:t>Legemiddelhistorikk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Dement 72 år gammel kvinne</a:t>
            </a:r>
          </a:p>
          <a:p>
            <a:r>
              <a:rPr lang="nb-NO" dirty="0" smtClean="0"/>
              <a:t>Plutselig innsettende diare og oppkast</a:t>
            </a:r>
          </a:p>
          <a:p>
            <a:r>
              <a:rPr lang="nb-NO" dirty="0" smtClean="0"/>
              <a:t>Legevakt på helg etter 2 dagers sykdom</a:t>
            </a:r>
          </a:p>
          <a:p>
            <a:r>
              <a:rPr lang="nb-NO" dirty="0" smtClean="0"/>
              <a:t>Innlegges sykehus. Vurdert som </a:t>
            </a:r>
            <a:r>
              <a:rPr lang="nb-NO" dirty="0" err="1" smtClean="0"/>
              <a:t>viral</a:t>
            </a:r>
            <a:r>
              <a:rPr lang="nb-NO" dirty="0" smtClean="0"/>
              <a:t> gastroenteritt</a:t>
            </a:r>
          </a:p>
          <a:p>
            <a:r>
              <a:rPr lang="nb-NO" dirty="0" smtClean="0"/>
              <a:t>Kommer tilbake til fastlege etter 2 uker, </a:t>
            </a:r>
            <a:r>
              <a:rPr lang="nb-NO" dirty="0" err="1" smtClean="0"/>
              <a:t>pga</a:t>
            </a:r>
            <a:r>
              <a:rPr lang="nb-NO" dirty="0" smtClean="0"/>
              <a:t> fortsatt diare og oppkast.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33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God effekt av Exelon plaster, men </a:t>
            </a:r>
            <a:r>
              <a:rPr lang="nb-NO" dirty="0" smtClean="0"/>
              <a:t>hudreaksjon.</a:t>
            </a:r>
            <a:endParaRPr lang="nb-NO" dirty="0"/>
          </a:p>
          <a:p>
            <a:r>
              <a:rPr lang="nb-NO" dirty="0" smtClean="0"/>
              <a:t>Byttet </a:t>
            </a:r>
            <a:r>
              <a:rPr lang="nb-NO" dirty="0"/>
              <a:t>til Exelon tabletter</a:t>
            </a:r>
          </a:p>
          <a:p>
            <a:r>
              <a:rPr lang="nb-NO" dirty="0"/>
              <a:t>Diare og oppkast </a:t>
            </a:r>
            <a:r>
              <a:rPr lang="nb-NO" dirty="0" smtClean="0"/>
              <a:t>startet dagen etter bytte.</a:t>
            </a:r>
          </a:p>
          <a:p>
            <a:endParaRPr lang="nb-NO" dirty="0"/>
          </a:p>
          <a:p>
            <a:r>
              <a:rPr lang="nb-NO" dirty="0" smtClean="0"/>
              <a:t>Vi strever med listen, men hva med historikken?</a:t>
            </a:r>
          </a:p>
          <a:p>
            <a:r>
              <a:rPr lang="nb-NO" dirty="0" smtClean="0"/>
              <a:t>Hvilke tiltak har tidligere feilet hos fastlegen?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48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Pasientene må ta ansvar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Friske og kognitivt velfungerende</a:t>
            </a:r>
          </a:p>
          <a:p>
            <a:r>
              <a:rPr lang="nb-NO" dirty="0" smtClean="0"/>
              <a:t>Demente </a:t>
            </a:r>
            <a:r>
              <a:rPr lang="nb-NO" dirty="0" err="1" smtClean="0"/>
              <a:t>multimorbide</a:t>
            </a:r>
            <a:endParaRPr lang="nb-NO" dirty="0" smtClean="0"/>
          </a:p>
          <a:p>
            <a:r>
              <a:rPr lang="nb-NO" dirty="0" smtClean="0"/>
              <a:t>Alle kan feile, når en er syk</a:t>
            </a:r>
          </a:p>
          <a:p>
            <a:endParaRPr lang="nb-NO" dirty="0"/>
          </a:p>
          <a:p>
            <a:r>
              <a:rPr lang="nb-NO" dirty="0" smtClean="0"/>
              <a:t>Ingen </a:t>
            </a:r>
            <a:r>
              <a:rPr lang="nb-NO" dirty="0" err="1" smtClean="0"/>
              <a:t>Quickfix</a:t>
            </a:r>
            <a:r>
              <a:rPr lang="nb-NO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958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Elektronisk samhandling ved legemiddelhåndtering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Langsom progresjon fordi ulike programmer ikke er laget for å utveksle informasjon </a:t>
            </a:r>
          </a:p>
          <a:p>
            <a:r>
              <a:rPr lang="nb-NO" dirty="0" err="1" smtClean="0"/>
              <a:t>Eresept</a:t>
            </a:r>
            <a:r>
              <a:rPr lang="nb-NO" dirty="0" smtClean="0"/>
              <a:t> og multidose gir merarbeid for de fleste fastleger i vårt distrikt ved samstemning av medikamentlister</a:t>
            </a:r>
          </a:p>
          <a:p>
            <a:r>
              <a:rPr lang="nb-NO" dirty="0" smtClean="0"/>
              <a:t>Helseplattformen</a:t>
            </a:r>
          </a:p>
          <a:p>
            <a:pPr lvl="1"/>
            <a:r>
              <a:rPr lang="nb-NO" dirty="0" smtClean="0"/>
              <a:t>Håpet for fremtiden, eller årsaken til at så mye IKT utvikles i sneglefart?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41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E</a:t>
            </a:r>
            <a:r>
              <a:rPr lang="nb-NO" b="1" dirty="0" smtClean="0"/>
              <a:t>lektroniske hjelpemidler som bidrar til tryggere legemiddellister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Felleskatalog integrert ved forskrivning</a:t>
            </a:r>
          </a:p>
          <a:p>
            <a:r>
              <a:rPr lang="nb-NO" dirty="0" smtClean="0"/>
              <a:t>Interaksjonsanalyser integrert, men lager også mye støy ved varsler, også når retningslinjer følges. </a:t>
            </a:r>
          </a:p>
          <a:p>
            <a:r>
              <a:rPr lang="nb-NO" dirty="0" smtClean="0"/>
              <a:t>Kjernejournal. Gir historikk 3 år tilbake på hvilke legemidler pasienten har hentet ut. </a:t>
            </a:r>
          </a:p>
          <a:p>
            <a:pPr lvl="1"/>
            <a:r>
              <a:rPr lang="nb-NO" dirty="0" err="1" smtClean="0"/>
              <a:t>Compliance</a:t>
            </a:r>
            <a:endParaRPr lang="nb-NO" dirty="0" smtClean="0"/>
          </a:p>
          <a:p>
            <a:pPr lvl="1"/>
            <a:r>
              <a:rPr lang="nb-NO" dirty="0" smtClean="0"/>
              <a:t>Andre legers forskrivning. </a:t>
            </a:r>
          </a:p>
          <a:p>
            <a:pPr lvl="1"/>
            <a:r>
              <a:rPr lang="nb-NO" dirty="0" smtClean="0"/>
              <a:t>Svært </a:t>
            </a:r>
            <a:r>
              <a:rPr lang="nb-NO" dirty="0" err="1" smtClean="0"/>
              <a:t>nytting</a:t>
            </a:r>
            <a:r>
              <a:rPr lang="nb-NO" dirty="0" smtClean="0"/>
              <a:t> ved LMG og på legevakt/vikar for andre kontorer i ferier. </a:t>
            </a:r>
          </a:p>
          <a:p>
            <a:pPr lvl="1"/>
            <a:r>
              <a:rPr lang="nb-NO" dirty="0" smtClean="0"/>
              <a:t>MEN! Ytterligere en liste å forholde seg til ved samstemming</a:t>
            </a:r>
            <a:r>
              <a:rPr lang="mr-IN" dirty="0" smtClean="0"/>
              <a:t>…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90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 descr="Skjermbilde 2016-11-07 kl. 22.23.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r="3165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6758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" b="896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2326567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Avviksmeldinger som verktøy i kvalitetsforbedring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God kultur i helseforetak etter år med målrettet arbeid. Elektronisk skjema internt.</a:t>
            </a:r>
          </a:p>
          <a:p>
            <a:r>
              <a:rPr lang="nb-NO" dirty="0" smtClean="0"/>
              <a:t>Økende bevissthet og bruk i kommunehelsetjenesten internt? (Papir eller elektronisk?)</a:t>
            </a:r>
          </a:p>
          <a:p>
            <a:r>
              <a:rPr lang="nb-NO" dirty="0" smtClean="0"/>
              <a:t>Avviksmeldinger mellom 1. og 2. linjetjeneste? Papir eller elektronisk?</a:t>
            </a:r>
          </a:p>
        </p:txBody>
      </p:sp>
    </p:spTree>
    <p:extLst>
      <p:ext uri="{BB962C8B-B14F-4D97-AF65-F5344CB8AC3E}">
        <p14:creationId xmlns:p14="http://schemas.microsoft.com/office/powerpoint/2010/main" val="9904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Avviksmeldinger i bruk internt på legekontorer?  </a:t>
            </a:r>
            <a:endParaRPr lang="nb-NO" dirty="0"/>
          </a:p>
          <a:p>
            <a:r>
              <a:rPr lang="nb-NO" dirty="0"/>
              <a:t>Avviksmeldinger mellom legekontorer, øvrig </a:t>
            </a:r>
            <a:r>
              <a:rPr lang="nb-NO" dirty="0" smtClean="0"/>
              <a:t>kommunehelsetjeneste </a:t>
            </a:r>
            <a:r>
              <a:rPr lang="nb-NO" dirty="0"/>
              <a:t>og sykehus? </a:t>
            </a:r>
          </a:p>
          <a:p>
            <a:r>
              <a:rPr lang="nb-NO" dirty="0"/>
              <a:t>Hvorfor er det ikke </a:t>
            </a:r>
            <a:r>
              <a:rPr lang="nb-NO" dirty="0" smtClean="0"/>
              <a:t>integrert avviksmeldinger i PLO meldinger? </a:t>
            </a:r>
          </a:p>
          <a:p>
            <a:r>
              <a:rPr lang="nb-NO" dirty="0" smtClean="0"/>
              <a:t>Dialogmeldinger </a:t>
            </a:r>
            <a:r>
              <a:rPr lang="nb-NO" dirty="0"/>
              <a:t>fastlege/sykehus er fortsatt ikke i gang. </a:t>
            </a:r>
            <a:r>
              <a:rPr lang="nb-NO" dirty="0" smtClean="0"/>
              <a:t>Det </a:t>
            </a:r>
            <a:r>
              <a:rPr lang="nb-NO" dirty="0"/>
              <a:t>skulle bli til høsten, for et par år siden</a:t>
            </a:r>
            <a:r>
              <a:rPr lang="mr-IN" dirty="0" smtClean="0"/>
              <a:t>…</a:t>
            </a:r>
            <a:r>
              <a:rPr lang="nb-NO" dirty="0" smtClean="0"/>
              <a:t> Avviksmeldinger er ikke med.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73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lassholder for innhold 3" descr="image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3" t="-8979" r="3163" b="8979"/>
          <a:stretch/>
        </p:blipFill>
        <p:spPr>
          <a:xfrm>
            <a:off x="135467" y="135467"/>
            <a:ext cx="8873066" cy="5973763"/>
          </a:xfrm>
        </p:spPr>
      </p:pic>
    </p:spTree>
    <p:extLst>
      <p:ext uri="{BB962C8B-B14F-4D97-AF65-F5344CB8AC3E}">
        <p14:creationId xmlns:p14="http://schemas.microsoft.com/office/powerpoint/2010/main" val="22668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endParaRPr lang="nb-NO" b="1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24"/>
          <a:stretch/>
        </p:blipFill>
        <p:spPr>
          <a:xfrm>
            <a:off x="457200" y="643986"/>
            <a:ext cx="8229600" cy="6215430"/>
          </a:xfrm>
        </p:spPr>
      </p:pic>
    </p:spTree>
    <p:extLst>
      <p:ext uri="{BB962C8B-B14F-4D97-AF65-F5344CB8AC3E}">
        <p14:creationId xmlns:p14="http://schemas.microsoft.com/office/powerpoint/2010/main" val="31863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pic>
        <p:nvPicPr>
          <p:cNvPr id="4" name="Plassholder for innhold 3" descr="Skjermbilde 2016-11-07 kl. 23.02.5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 b="1932"/>
          <a:stretch>
            <a:fillRect/>
          </a:stretch>
        </p:blipFill>
        <p:spPr>
          <a:xfrm>
            <a:off x="-127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251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58949"/>
            <a:ext cx="8229600" cy="773121"/>
          </a:xfrm>
        </p:spPr>
        <p:txBody>
          <a:bodyPr>
            <a:normAutofit/>
          </a:bodyPr>
          <a:lstStyle/>
          <a:p>
            <a:r>
              <a:rPr lang="nb-NO" b="1" dirty="0" smtClean="0"/>
              <a:t>Historikk EPJ Fastlege</a:t>
            </a:r>
            <a:endParaRPr lang="nb-NO" b="1" dirty="0"/>
          </a:p>
        </p:txBody>
      </p:sp>
      <p:pic>
        <p:nvPicPr>
          <p:cNvPr id="4" name="Plassholder for innhold 3" descr="Skjermbilde 2016-11-06 kl. 22.28.2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7" b="6827"/>
          <a:stretch>
            <a:fillRect/>
          </a:stretch>
        </p:blipFill>
        <p:spPr>
          <a:xfrm>
            <a:off x="0" y="1321015"/>
            <a:ext cx="9144000" cy="4829175"/>
          </a:xfrm>
        </p:spPr>
      </p:pic>
    </p:spTree>
    <p:extLst>
      <p:ext uri="{BB962C8B-B14F-4D97-AF65-F5344CB8AC3E}">
        <p14:creationId xmlns:p14="http://schemas.microsoft.com/office/powerpoint/2010/main" val="10494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U</a:t>
            </a:r>
            <a:r>
              <a:rPr lang="nb-NO" b="1" dirty="0" smtClean="0"/>
              <a:t>like legemiddel lister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LIB: Legemidler i bruk. Fastlegens liste i journalen.</a:t>
            </a:r>
          </a:p>
          <a:p>
            <a:r>
              <a:rPr lang="nb-NO" dirty="0" smtClean="0"/>
              <a:t>RF: Reseptformidleren. Her ligger alle gyldige resepter, også de som er fjernet fra kun LIB, samt andre legers resepter</a:t>
            </a:r>
          </a:p>
          <a:p>
            <a:r>
              <a:rPr lang="nb-NO" dirty="0" smtClean="0"/>
              <a:t>Andre resepter på RF: Alle gyldige resepter som ikke er skrevet på fastlegens kontor.</a:t>
            </a:r>
          </a:p>
          <a:p>
            <a:r>
              <a:rPr lang="nb-NO" dirty="0" smtClean="0"/>
              <a:t>Legemidler i kjernejournal: Historikk </a:t>
            </a:r>
            <a:r>
              <a:rPr lang="nb-NO" dirty="0" err="1" smtClean="0"/>
              <a:t>inntill</a:t>
            </a:r>
            <a:r>
              <a:rPr lang="nb-NO" dirty="0" smtClean="0"/>
              <a:t> 3 år for uttak fra apotek</a:t>
            </a:r>
          </a:p>
        </p:txBody>
      </p:sp>
    </p:spTree>
    <p:extLst>
      <p:ext uri="{BB962C8B-B14F-4D97-AF65-F5344CB8AC3E}">
        <p14:creationId xmlns:p14="http://schemas.microsoft.com/office/powerpoint/2010/main" val="4563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Ordinasjonskort: Apotekets oversikt over hva som skal pakkes i multidose, og hva som utleveres uten om multidose. Gjelder som </a:t>
            </a:r>
            <a:r>
              <a:rPr lang="nb-NO" dirty="0" smtClean="0"/>
              <a:t>resept, </a:t>
            </a:r>
            <a:r>
              <a:rPr lang="nb-NO" dirty="0"/>
              <a:t>gyldig i 1 år</a:t>
            </a:r>
            <a:r>
              <a:rPr lang="nb-NO" dirty="0" smtClean="0"/>
              <a:t>. </a:t>
            </a:r>
          </a:p>
          <a:p>
            <a:r>
              <a:rPr lang="nb-NO" dirty="0" smtClean="0"/>
              <a:t>Legemiddelopplysninger i PLO: Genereres fra LIB, men inneholder IKKE medikasjon ved behov, eller kurer.</a:t>
            </a:r>
          </a:p>
          <a:p>
            <a:r>
              <a:rPr lang="nb-NO" dirty="0" smtClean="0"/>
              <a:t>Medikamentliste ved henvisninger: Genereres fra LIB, men kan også inneholde gamle kurer som kan gi inntrykk av å være fast medikasjon.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41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Hovedutfordringer når LIB skal holdes oppdatert og korrekt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7738"/>
          </a:xfrm>
        </p:spPr>
        <p:txBody>
          <a:bodyPr>
            <a:normAutofit/>
          </a:bodyPr>
          <a:lstStyle/>
          <a:p>
            <a:r>
              <a:rPr lang="nb-NO" dirty="0" err="1" smtClean="0"/>
              <a:t>Eresept</a:t>
            </a:r>
            <a:r>
              <a:rPr lang="nb-NO" dirty="0" smtClean="0"/>
              <a:t>:</a:t>
            </a:r>
          </a:p>
          <a:p>
            <a:pPr lvl="1"/>
            <a:r>
              <a:rPr lang="nb-NO" dirty="0" smtClean="0"/>
              <a:t>Mange kokker og mye søl</a:t>
            </a:r>
          </a:p>
          <a:p>
            <a:pPr lvl="1"/>
            <a:r>
              <a:rPr lang="nb-NO" dirty="0" smtClean="0"/>
              <a:t>Gamle resepter ligger i RF</a:t>
            </a:r>
          </a:p>
          <a:p>
            <a:pPr lvl="1"/>
            <a:r>
              <a:rPr lang="nb-NO" dirty="0" smtClean="0"/>
              <a:t>Dobbelt opp med resepter i RF</a:t>
            </a:r>
          </a:p>
          <a:p>
            <a:r>
              <a:rPr lang="nb-NO" dirty="0" smtClean="0"/>
              <a:t>Epikrisetid: </a:t>
            </a:r>
          </a:p>
          <a:p>
            <a:pPr lvl="1"/>
            <a:r>
              <a:rPr lang="nb-NO" dirty="0" smtClean="0"/>
              <a:t>Sykehusene er blitt mye bedre, men lengre ventetid på de mest kompliserte inneliggende pasientene</a:t>
            </a:r>
          </a:p>
          <a:p>
            <a:pPr lvl="1"/>
            <a:r>
              <a:rPr lang="nb-NO" dirty="0" smtClean="0"/>
              <a:t>Polikliniske epikriser med varierende kvalitet og ventetid.</a:t>
            </a:r>
          </a:p>
          <a:p>
            <a:pPr lvl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87989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971</Words>
  <Application>Microsoft Office PowerPoint</Application>
  <PresentationFormat>Skjermfremvisning (4:3)</PresentationFormat>
  <Paragraphs>107</Paragraphs>
  <Slides>33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33</vt:i4>
      </vt:variant>
    </vt:vector>
  </HeadingPairs>
  <TitlesOfParts>
    <vt:vector size="37" baseType="lpstr">
      <vt:lpstr>Arial</vt:lpstr>
      <vt:lpstr>Calibri</vt:lpstr>
      <vt:lpstr>Mangal</vt:lpstr>
      <vt:lpstr>Office-tema</vt:lpstr>
      <vt:lpstr>Medikamentlister til begjær og besvær.</vt:lpstr>
      <vt:lpstr>Listerytter eller listeretter?</vt:lpstr>
      <vt:lpstr>PowerPoint-presentasjon</vt:lpstr>
      <vt:lpstr>PowerPoint-presentasjon</vt:lpstr>
      <vt:lpstr>PowerPoint-presentasjon</vt:lpstr>
      <vt:lpstr>Historikk EPJ Fastlege</vt:lpstr>
      <vt:lpstr>Ulike legemiddel lister</vt:lpstr>
      <vt:lpstr>PowerPoint-presentasjon</vt:lpstr>
      <vt:lpstr>Hovedutfordringer når LIB skal holdes oppdatert og korrekt</vt:lpstr>
      <vt:lpstr>PowerPoint-presentasjon</vt:lpstr>
      <vt:lpstr>Samstemningsverktøy Ikke ATC, men på skrivemåte eller dosering.   Må se over skirvemåte og dosering manuelt. Nitidig arbeid, på tross av elektronisk hjelpemidel</vt:lpstr>
      <vt:lpstr>Etter grovsortering oppdateres LIB</vt:lpstr>
      <vt:lpstr>Etter at LIB er OK, må det samstemmes på nytt opp mot RF Her er det ingen verktøy, og vinduene en scroller gjennom er ikke oversiktlige. </vt:lpstr>
      <vt:lpstr>Listen er samstemt!</vt:lpstr>
      <vt:lpstr>Eksempel fra hverdagen – case 1</vt:lpstr>
      <vt:lpstr>PowerPoint-presentasjon</vt:lpstr>
      <vt:lpstr>PowerPoint-presentasjon</vt:lpstr>
      <vt:lpstr>Samhandling</vt:lpstr>
      <vt:lpstr>Apotek og legekontor</vt:lpstr>
      <vt:lpstr>PLO meldinger og legemiddelopplysninger</vt:lpstr>
      <vt:lpstr>Multidose</vt:lpstr>
      <vt:lpstr>PowerPoint-presentasjon</vt:lpstr>
      <vt:lpstr>Fastlegen</vt:lpstr>
      <vt:lpstr>PowerPoint-presentasjon</vt:lpstr>
      <vt:lpstr>Case 2 - Legemiddelhistorikk</vt:lpstr>
      <vt:lpstr>PowerPoint-presentasjon</vt:lpstr>
      <vt:lpstr>Pasientene må ta ansvar</vt:lpstr>
      <vt:lpstr>Elektronisk samhandling ved legemiddelhåndtering</vt:lpstr>
      <vt:lpstr>Elektroniske hjelpemidler som bidrar til tryggere legemiddellister</vt:lpstr>
      <vt:lpstr>PowerPoint-presentasjon</vt:lpstr>
      <vt:lpstr>Avviksmeldinger som verktøy i kvalitetsforbedring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 lister og ulemper</dc:title>
  <dc:creator>Svenn Morten Iversen</dc:creator>
  <cp:lastModifiedBy>Lange Kirsten</cp:lastModifiedBy>
  <cp:revision>54</cp:revision>
  <dcterms:created xsi:type="dcterms:W3CDTF">2016-11-06T13:49:44Z</dcterms:created>
  <dcterms:modified xsi:type="dcterms:W3CDTF">2016-11-28T08:05:45Z</dcterms:modified>
</cp:coreProperties>
</file>